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80" r:id="rId9"/>
    <p:sldId id="266" r:id="rId10"/>
    <p:sldId id="282" r:id="rId11"/>
    <p:sldId id="268" r:id="rId12"/>
    <p:sldId id="281" r:id="rId13"/>
    <p:sldId id="274" r:id="rId14"/>
    <p:sldId id="276" r:id="rId15"/>
    <p:sldId id="277"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10" rIns="91420" bIns="45710" rtlCol="0"/>
          <a:lstStyle>
            <a:lvl1pPr algn="r">
              <a:defRPr sz="1200"/>
            </a:lvl1pPr>
          </a:lstStyle>
          <a:p>
            <a:fld id="{22D64396-730A-490E-BF31-05F7F1CE7956}" type="datetimeFigureOut">
              <a:rPr kumimoji="1" lang="ja-JP" altLang="en-US" smtClean="0"/>
              <a:t>2021/2/22</a:t>
            </a:fld>
            <a:endParaRPr kumimoji="1" lang="ja-JP" altLang="en-US"/>
          </a:p>
        </p:txBody>
      </p:sp>
      <p:sp>
        <p:nvSpPr>
          <p:cNvPr id="4" name="フッター プレースホルダー 3"/>
          <p:cNvSpPr>
            <a:spLocks noGrp="1"/>
          </p:cNvSpPr>
          <p:nvPr>
            <p:ph type="ftr" sz="quarter" idx="2"/>
          </p:nvPr>
        </p:nvSpPr>
        <p:spPr>
          <a:xfrm>
            <a:off x="2" y="9440865"/>
            <a:ext cx="2949575" cy="496887"/>
          </a:xfrm>
          <a:prstGeom prst="rect">
            <a:avLst/>
          </a:prstGeom>
        </p:spPr>
        <p:txBody>
          <a:bodyPr vert="horz" lIns="91420" tIns="45710" rIns="91420"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6887"/>
          </a:xfrm>
          <a:prstGeom prst="rect">
            <a:avLst/>
          </a:prstGeom>
        </p:spPr>
        <p:txBody>
          <a:bodyPr vert="horz" lIns="91420" tIns="45710" rIns="91420" bIns="45710" rtlCol="0" anchor="b"/>
          <a:lstStyle>
            <a:lvl1pPr algn="r">
              <a:defRPr sz="1200"/>
            </a:lvl1pPr>
          </a:lstStyle>
          <a:p>
            <a:fld id="{B3A72E8D-0BDC-482F-BF05-056B90E11465}" type="slidenum">
              <a:rPr kumimoji="1" lang="ja-JP" altLang="en-US" smtClean="0"/>
              <a:t>‹#›</a:t>
            </a:fld>
            <a:endParaRPr kumimoji="1" lang="ja-JP" altLang="en-US"/>
          </a:p>
        </p:txBody>
      </p:sp>
    </p:spTree>
    <p:extLst>
      <p:ext uri="{BB962C8B-B14F-4D97-AF65-F5344CB8AC3E}">
        <p14:creationId xmlns:p14="http://schemas.microsoft.com/office/powerpoint/2010/main" val="102278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10" rIns="91420" bIns="45710" rtlCol="0"/>
          <a:lstStyle>
            <a:lvl1pPr algn="r">
              <a:defRPr sz="1200"/>
            </a:lvl1pPr>
          </a:lstStyle>
          <a:p>
            <a:fld id="{E32FF3E7-0CC1-4A3C-803C-37A4449CF814}" type="datetimeFigureOut">
              <a:rPr kumimoji="1" lang="ja-JP" altLang="en-US" smtClean="0"/>
              <a:t>2021/2/22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0" tIns="45710" rIns="91420" bIns="45710"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0" tIns="45710" rIns="91420"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9575" cy="496887"/>
          </a:xfrm>
          <a:prstGeom prst="rect">
            <a:avLst/>
          </a:prstGeom>
        </p:spPr>
        <p:txBody>
          <a:bodyPr vert="horz" lIns="91420" tIns="45710" rIns="91420"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6887"/>
          </a:xfrm>
          <a:prstGeom prst="rect">
            <a:avLst/>
          </a:prstGeom>
        </p:spPr>
        <p:txBody>
          <a:bodyPr vert="horz" lIns="91420" tIns="45710" rIns="91420" bIns="45710" rtlCol="0" anchor="b"/>
          <a:lstStyle>
            <a:lvl1pPr algn="r">
              <a:defRPr sz="1200"/>
            </a:lvl1pPr>
          </a:lstStyle>
          <a:p>
            <a:fld id="{8560BC73-13AC-461C-A429-2203C16D1105}" type="slidenum">
              <a:rPr kumimoji="1" lang="ja-JP" altLang="en-US" smtClean="0"/>
              <a:t>‹#›</a:t>
            </a:fld>
            <a:endParaRPr kumimoji="1" lang="ja-JP" altLang="en-US"/>
          </a:p>
        </p:txBody>
      </p:sp>
    </p:spTree>
    <p:extLst>
      <p:ext uri="{BB962C8B-B14F-4D97-AF65-F5344CB8AC3E}">
        <p14:creationId xmlns:p14="http://schemas.microsoft.com/office/powerpoint/2010/main" val="51290419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560BC73-13AC-461C-A429-2203C16D1105}"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92570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8560BC73-13AC-461C-A429-2203C16D1105}" type="slidenum">
              <a:rPr kumimoji="1" lang="ja-JP" altLang="en-US" smtClean="0"/>
              <a:t>2</a:t>
            </a:fld>
            <a:endParaRPr kumimoji="1" lang="ja-JP" altLang="en-US"/>
          </a:p>
        </p:txBody>
      </p:sp>
    </p:spTree>
    <p:extLst>
      <p:ext uri="{BB962C8B-B14F-4D97-AF65-F5344CB8AC3E}">
        <p14:creationId xmlns:p14="http://schemas.microsoft.com/office/powerpoint/2010/main" val="213488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1A5B3C-C39F-4A95-A0BC-9D7CC17264AE}" type="datetime1">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B8FC8BD-DEC7-42A1-8F4B-5C2472AF84C2}" type="datetime1">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C18B0F-2038-4E7F-9B2A-F1A77038803E}" type="datetime1">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3D00DCE-3D06-4AD0-B124-C6DB33CEBCCB}" type="datetime1">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9AC191-191D-4821-A014-B0E7F8DE371D}" type="datetime1">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424DCE4C-8136-44F9-A5F7-C5144C0113EB}" type="datetime1">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ADE004-73FE-4C59-AD52-D677B26C270F}" type="datetime1">
              <a:rPr kumimoji="1" lang="ja-JP" altLang="en-US" smtClean="0"/>
              <a:t>2021/2/22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872356C4-532E-448A-B2B9-0020D7FD8B72}" type="datetime1">
              <a:rPr kumimoji="1" lang="ja-JP" altLang="en-US" smtClean="0"/>
              <a:t>2021/2/22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5C9FBF7-24A1-41F2-899C-EE570376D13C}" type="datetime1">
              <a:rPr kumimoji="1" lang="ja-JP" altLang="en-US" smtClean="0"/>
              <a:t>2021/2/22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3DB67B5-7951-4235-A396-A2ACB21C44A4}" type="datetime1">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829D6D-3880-4961-8CBA-7BCEC78E57D3}" type="datetime1">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933D4-1257-4EC3-BA34-CC15D14399FE}"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43780C-E22C-49F5-8FBC-9C787FA4EFCE}" type="datetime1">
              <a:rPr kumimoji="1" lang="ja-JP" altLang="en-US" smtClean="0"/>
              <a:t>2021/2/22</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3933D4-1257-4EC3-BA34-CC15D14399FE}"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dirty="0" smtClean="0"/>
              <a:t>子供の夢を応援するプロジェクト</a:t>
            </a:r>
            <a:br>
              <a:rPr kumimoji="1" lang="ja-JP" altLang="en-US" dirty="0" smtClean="0"/>
            </a:br>
            <a:r>
              <a:rPr lang="ja-JP" altLang="en-US" sz="2800" dirty="0" smtClean="0"/>
              <a:t>２０</a:t>
            </a:r>
            <a:r>
              <a:rPr lang="ja-JP" altLang="en-US" sz="2800" dirty="0"/>
              <a:t>２０</a:t>
            </a:r>
            <a:r>
              <a:rPr lang="ja-JP" altLang="en-US" sz="2800" dirty="0" smtClean="0"/>
              <a:t>（令和２年度）事業報告</a:t>
            </a:r>
            <a:endParaRPr kumimoji="1" lang="ja-JP" altLang="en-US" sz="2800" dirty="0"/>
          </a:p>
        </p:txBody>
      </p:sp>
      <p:sp>
        <p:nvSpPr>
          <p:cNvPr id="3" name="サブタイトル 2"/>
          <p:cNvSpPr>
            <a:spLocks noGrp="1"/>
          </p:cNvSpPr>
          <p:nvPr>
            <p:ph type="subTitle" idx="1"/>
          </p:nvPr>
        </p:nvSpPr>
        <p:spPr/>
        <p:txBody>
          <a:bodyPr/>
          <a:lstStyle/>
          <a:p>
            <a:pPr algn="ctr"/>
            <a:r>
              <a:rPr lang="ja-JP" altLang="en-US" dirty="0" smtClean="0">
                <a:solidFill>
                  <a:srgbClr val="FF0000"/>
                </a:solidFill>
              </a:rPr>
              <a:t>広尾町北方圏交流振興会</a:t>
            </a:r>
            <a:endParaRPr kumimoji="1" lang="ja-JP" altLang="en-US" dirty="0">
              <a:solidFill>
                <a:srgbClr val="FF0000"/>
              </a:solidFill>
            </a:endParaRPr>
          </a:p>
        </p:txBody>
      </p:sp>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1</a:t>
            </a:fld>
            <a:endParaRPr kumimoji="1" lang="ja-JP" altLang="en-US" sz="2000" dirty="0"/>
          </a:p>
        </p:txBody>
      </p:sp>
    </p:spTree>
    <p:extLst>
      <p:ext uri="{BB962C8B-B14F-4D97-AF65-F5344CB8AC3E}">
        <p14:creationId xmlns:p14="http://schemas.microsoft.com/office/powerpoint/2010/main" val="704546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70" y="0"/>
            <a:ext cx="9129868" cy="6453336"/>
          </a:xfrm>
        </p:spPr>
      </p:pic>
      <p:sp>
        <p:nvSpPr>
          <p:cNvPr id="3" name="スライド番号プレースホルダー 2"/>
          <p:cNvSpPr>
            <a:spLocks noGrp="1"/>
          </p:cNvSpPr>
          <p:nvPr>
            <p:ph type="sldNum" sz="quarter" idx="12"/>
          </p:nvPr>
        </p:nvSpPr>
        <p:spPr>
          <a:xfrm>
            <a:off x="3923928" y="6309320"/>
            <a:ext cx="1161826" cy="365125"/>
          </a:xfrm>
        </p:spPr>
        <p:txBody>
          <a:bodyPr/>
          <a:lstStyle/>
          <a:p>
            <a:fld id="{5D3933D4-1257-4EC3-BA34-CC15D14399FE}" type="slidenum">
              <a:rPr kumimoji="1" lang="ja-JP" altLang="en-US" sz="2000" smtClean="0"/>
              <a:t>10</a:t>
            </a:fld>
            <a:endParaRPr kumimoji="1" lang="ja-JP" altLang="en-US" sz="2000" dirty="0"/>
          </a:p>
        </p:txBody>
      </p:sp>
    </p:spTree>
    <p:extLst>
      <p:ext uri="{BB962C8B-B14F-4D97-AF65-F5344CB8AC3E}">
        <p14:creationId xmlns:p14="http://schemas.microsoft.com/office/powerpoint/2010/main" val="166049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3441595"/>
            <a:ext cx="3384376" cy="2538281"/>
          </a:xfrm>
          <a:prstGeom prst="rect">
            <a:avLst/>
          </a:prstGeom>
        </p:spPr>
      </p:pic>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11</a:t>
            </a:fld>
            <a:endParaRPr kumimoji="1" lang="ja-JP" altLang="en-US" sz="2000" dirty="0"/>
          </a:p>
        </p:txBody>
      </p:sp>
      <p:sp>
        <p:nvSpPr>
          <p:cNvPr id="9" name="テキスト ボックス 8"/>
          <p:cNvSpPr txBox="1"/>
          <p:nvPr/>
        </p:nvSpPr>
        <p:spPr>
          <a:xfrm>
            <a:off x="5004048" y="2194224"/>
            <a:ext cx="3714160" cy="3785652"/>
          </a:xfrm>
          <a:prstGeom prst="rect">
            <a:avLst/>
          </a:prstGeom>
          <a:noFill/>
        </p:spPr>
        <p:txBody>
          <a:bodyPr wrap="square" rtlCol="0">
            <a:spAutoFit/>
          </a:bodyPr>
          <a:lstStyle/>
          <a:p>
            <a:r>
              <a:rPr lang="ja-JP" altLang="en-US" sz="2400" dirty="0" smtClean="0">
                <a:solidFill>
                  <a:srgbClr val="FF0000"/>
                </a:solidFill>
                <a:latin typeface="HGP教科書体" panose="02020600000000000000" pitchFamily="18" charset="-128"/>
                <a:ea typeface="HGP教科書体" panose="02020600000000000000" pitchFamily="18" charset="-128"/>
              </a:rPr>
              <a:t>＜プレゼント内容＞</a:t>
            </a:r>
            <a:endParaRPr lang="en-US" altLang="ja-JP" sz="2400" dirty="0" smtClean="0">
              <a:solidFill>
                <a:srgbClr val="FF0000"/>
              </a:solidFill>
              <a:latin typeface="HGP教科書体" panose="02020600000000000000" pitchFamily="18" charset="-128"/>
              <a:ea typeface="HGP教科書体" panose="02020600000000000000" pitchFamily="18" charset="-128"/>
            </a:endParaRPr>
          </a:p>
          <a:p>
            <a:r>
              <a:rPr kumimoji="1" lang="ja-JP" altLang="en-US" sz="2400" dirty="0" smtClean="0">
                <a:latin typeface="HGP教科書体" panose="02020600000000000000" pitchFamily="18" charset="-128"/>
                <a:ea typeface="HGP教科書体" panose="02020600000000000000" pitchFamily="18" charset="-128"/>
              </a:rPr>
              <a:t>・ゲーム機　２点</a:t>
            </a:r>
            <a:endParaRPr kumimoji="1" lang="en-US" altLang="ja-JP" sz="2400" dirty="0" smtClean="0">
              <a:latin typeface="HGP教科書体" panose="02020600000000000000" pitchFamily="18" charset="-128"/>
              <a:ea typeface="HGP教科書体" panose="02020600000000000000" pitchFamily="18" charset="-128"/>
            </a:endParaRPr>
          </a:p>
          <a:p>
            <a:r>
              <a:rPr lang="ja-JP" altLang="en-US" sz="2400" dirty="0" smtClean="0">
                <a:latin typeface="HGP教科書体" panose="02020600000000000000" pitchFamily="18" charset="-128"/>
                <a:ea typeface="HGP教科書体" panose="02020600000000000000" pitchFamily="18" charset="-128"/>
              </a:rPr>
              <a:t>・コントローラー　６点</a:t>
            </a:r>
            <a:endParaRPr lang="en-US" altLang="ja-JP" sz="2400" dirty="0" smtClean="0">
              <a:latin typeface="HGP教科書体" panose="02020600000000000000" pitchFamily="18" charset="-128"/>
              <a:ea typeface="HGP教科書体" panose="02020600000000000000" pitchFamily="18" charset="-128"/>
            </a:endParaRPr>
          </a:p>
          <a:p>
            <a:r>
              <a:rPr lang="ja-JP" altLang="en-US" sz="2400" dirty="0" smtClean="0">
                <a:latin typeface="HGP教科書体" panose="02020600000000000000" pitchFamily="18" charset="-128"/>
                <a:ea typeface="HGP教科書体" panose="02020600000000000000" pitchFamily="18" charset="-128"/>
              </a:rPr>
              <a:t>・モニター　２点　</a:t>
            </a:r>
            <a:endParaRPr lang="en-US" altLang="ja-JP" sz="2400" dirty="0" smtClean="0">
              <a:latin typeface="HGP教科書体" panose="02020600000000000000" pitchFamily="18" charset="-128"/>
              <a:ea typeface="HGP教科書体" panose="02020600000000000000" pitchFamily="18" charset="-128"/>
            </a:endParaRPr>
          </a:p>
          <a:p>
            <a:r>
              <a:rPr lang="ja-JP" altLang="en-US" sz="2400" dirty="0" smtClean="0">
                <a:latin typeface="HGP教科書体" panose="02020600000000000000" pitchFamily="18" charset="-128"/>
                <a:ea typeface="HGP教科書体" panose="02020600000000000000" pitchFamily="18" charset="-128"/>
              </a:rPr>
              <a:t>・モニター用シート　２点</a:t>
            </a:r>
            <a:endParaRPr lang="en-US" altLang="ja-JP" sz="2400" dirty="0" smtClean="0">
              <a:latin typeface="HGP教科書体" panose="02020600000000000000" pitchFamily="18" charset="-128"/>
              <a:ea typeface="HGP教科書体" panose="02020600000000000000" pitchFamily="18" charset="-128"/>
            </a:endParaRPr>
          </a:p>
          <a:p>
            <a:r>
              <a:rPr kumimoji="1" lang="ja-JP" altLang="en-US" sz="2400" dirty="0" smtClean="0">
                <a:latin typeface="HGP教科書体" panose="02020600000000000000" pitchFamily="18" charset="-128"/>
                <a:ea typeface="HGP教科書体" panose="02020600000000000000" pitchFamily="18" charset="-128"/>
              </a:rPr>
              <a:t>・ゲーム用ケーブル　１点</a:t>
            </a:r>
            <a:endParaRPr kumimoji="1" lang="en-US" altLang="ja-JP" sz="2400" dirty="0" smtClean="0">
              <a:latin typeface="HGP教科書体" panose="02020600000000000000" pitchFamily="18" charset="-128"/>
              <a:ea typeface="HGP教科書体" panose="02020600000000000000" pitchFamily="18" charset="-128"/>
            </a:endParaRPr>
          </a:p>
          <a:p>
            <a:r>
              <a:rPr kumimoji="1" lang="ja-JP" altLang="en-US" sz="2400" dirty="0" smtClean="0">
                <a:latin typeface="HGP教科書体" panose="02020600000000000000" pitchFamily="18" charset="-128"/>
                <a:ea typeface="HGP教科書体" panose="02020600000000000000" pitchFamily="18" charset="-128"/>
              </a:rPr>
              <a:t>・ラジカセ　１点</a:t>
            </a:r>
            <a:endParaRPr kumimoji="1" lang="en-US" altLang="ja-JP" sz="2400" dirty="0" smtClean="0">
              <a:latin typeface="HGP教科書体" panose="02020600000000000000" pitchFamily="18" charset="-128"/>
              <a:ea typeface="HGP教科書体" panose="02020600000000000000" pitchFamily="18" charset="-128"/>
            </a:endParaRPr>
          </a:p>
          <a:p>
            <a:r>
              <a:rPr lang="ja-JP" altLang="en-US" sz="2400" dirty="0" smtClean="0">
                <a:latin typeface="HGP教科書体" panose="02020600000000000000" pitchFamily="18" charset="-128"/>
                <a:ea typeface="HGP教科書体" panose="02020600000000000000" pitchFamily="18" charset="-128"/>
              </a:rPr>
              <a:t>・ＤＶＤプレーヤー　１点</a:t>
            </a:r>
            <a:endParaRPr lang="en-US" altLang="ja-JP" sz="2400" dirty="0" smtClean="0">
              <a:latin typeface="HGP教科書体" panose="02020600000000000000" pitchFamily="18" charset="-128"/>
              <a:ea typeface="HGP教科書体" panose="02020600000000000000" pitchFamily="18" charset="-128"/>
            </a:endParaRPr>
          </a:p>
          <a:p>
            <a:r>
              <a:rPr lang="ja-JP" altLang="en-US" sz="2400" dirty="0" smtClean="0">
                <a:solidFill>
                  <a:srgbClr val="FF0000"/>
                </a:solidFill>
                <a:latin typeface="HGP教科書体" panose="02020600000000000000" pitchFamily="18" charset="-128"/>
                <a:ea typeface="HGP教科書体" panose="02020600000000000000" pitchFamily="18" charset="-128"/>
              </a:rPr>
              <a:t>＜支出＞</a:t>
            </a:r>
            <a:endParaRPr lang="en-US" altLang="ja-JP" sz="2400" dirty="0" smtClean="0">
              <a:solidFill>
                <a:srgbClr val="FF0000"/>
              </a:solidFill>
              <a:latin typeface="HGP教科書体" panose="02020600000000000000" pitchFamily="18" charset="-128"/>
              <a:ea typeface="HGP教科書体" panose="02020600000000000000" pitchFamily="18" charset="-128"/>
            </a:endParaRPr>
          </a:p>
          <a:p>
            <a:r>
              <a:rPr lang="ja-JP" altLang="en-US" sz="2400" dirty="0" smtClean="0">
                <a:latin typeface="HGP教科書体" panose="02020600000000000000" pitchFamily="18" charset="-128"/>
                <a:ea typeface="HGP教科書体" panose="02020600000000000000" pitchFamily="18" charset="-128"/>
              </a:rPr>
              <a:t>・</a:t>
            </a:r>
            <a:r>
              <a:rPr lang="ja-JP" altLang="en-US" sz="2400" dirty="0">
                <a:latin typeface="HGP教科書体" panose="02020600000000000000" pitchFamily="18" charset="-128"/>
                <a:ea typeface="HGP教科書体" panose="02020600000000000000" pitchFamily="18" charset="-128"/>
              </a:rPr>
              <a:t>１３６，１９２</a:t>
            </a:r>
            <a:r>
              <a:rPr lang="ja-JP" altLang="en-US" sz="2400" dirty="0" smtClean="0">
                <a:latin typeface="HGP教科書体" panose="02020600000000000000" pitchFamily="18" charset="-128"/>
                <a:ea typeface="HGP教科書体" panose="02020600000000000000" pitchFamily="18" charset="-128"/>
              </a:rPr>
              <a:t>円～④</a:t>
            </a:r>
            <a:endParaRPr kumimoji="1" lang="en-US" altLang="ja-JP" sz="2400" dirty="0" smtClean="0">
              <a:latin typeface="HGP教科書体" panose="02020600000000000000" pitchFamily="18" charset="-128"/>
              <a:ea typeface="HGP教科書体" panose="02020600000000000000" pitchFamily="18" charset="-128"/>
            </a:endParaRPr>
          </a:p>
        </p:txBody>
      </p:sp>
      <p:sp>
        <p:nvSpPr>
          <p:cNvPr id="6" name="テキスト ボックス 5"/>
          <p:cNvSpPr txBox="1"/>
          <p:nvPr/>
        </p:nvSpPr>
        <p:spPr>
          <a:xfrm>
            <a:off x="869336" y="548680"/>
            <a:ext cx="7632848" cy="769441"/>
          </a:xfrm>
          <a:prstGeom prst="rect">
            <a:avLst/>
          </a:prstGeom>
          <a:noFill/>
        </p:spPr>
        <p:txBody>
          <a:bodyPr wrap="square" rtlCol="0">
            <a:spAutoFit/>
          </a:bodyPr>
          <a:lstStyle/>
          <a:p>
            <a:r>
              <a:rPr kumimoji="1" lang="ja-JP" altLang="en-US" sz="4400" dirty="0" smtClean="0">
                <a:solidFill>
                  <a:srgbClr val="FF0000"/>
                </a:solidFill>
              </a:rPr>
              <a:t>児童養護施設　歌棄洗心学園</a:t>
            </a:r>
            <a:endParaRPr kumimoji="1" lang="ja-JP" altLang="en-US" sz="4400" dirty="0">
              <a:solidFill>
                <a:srgbClr val="FF0000"/>
              </a:solidFill>
            </a:endParaRPr>
          </a:p>
        </p:txBody>
      </p:sp>
      <p:sp>
        <p:nvSpPr>
          <p:cNvPr id="7" name="テキスト ボックス 6"/>
          <p:cNvSpPr txBox="1"/>
          <p:nvPr/>
        </p:nvSpPr>
        <p:spPr>
          <a:xfrm>
            <a:off x="703892" y="1772816"/>
            <a:ext cx="4002192" cy="1200329"/>
          </a:xfrm>
          <a:prstGeom prst="rect">
            <a:avLst/>
          </a:prstGeom>
          <a:noFill/>
        </p:spPr>
        <p:txBody>
          <a:bodyPr wrap="square" rtlCol="0">
            <a:spAutoFit/>
          </a:bodyPr>
          <a:lstStyle/>
          <a:p>
            <a:r>
              <a:rPr kumimoji="1" lang="ja-JP" altLang="en-US" sz="2400" dirty="0" smtClean="0">
                <a:latin typeface="HGS教科書体" panose="02020600000000000000" pitchFamily="18" charset="-128"/>
                <a:ea typeface="HGS教科書体" panose="02020600000000000000" pitchFamily="18" charset="-128"/>
              </a:rPr>
              <a:t>施設に入所している子どもたちへサンタメールとプレゼントを届けました。</a:t>
            </a:r>
            <a:endParaRPr kumimoji="1" lang="ja-JP" altLang="en-US" sz="2800" dirty="0">
              <a:latin typeface="HGS教科書体" panose="02020600000000000000" pitchFamily="18" charset="-128"/>
              <a:ea typeface="HGS教科書体" panose="02020600000000000000" pitchFamily="18" charset="-128"/>
            </a:endParaRPr>
          </a:p>
        </p:txBody>
      </p:sp>
    </p:spTree>
    <p:extLst>
      <p:ext uri="{BB962C8B-B14F-4D97-AF65-F5344CB8AC3E}">
        <p14:creationId xmlns:p14="http://schemas.microsoft.com/office/powerpoint/2010/main" val="870244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2132856"/>
            <a:ext cx="8424936" cy="3816424"/>
          </a:xfrm>
        </p:spPr>
        <p:txBody>
          <a:bodyPr>
            <a:normAutofit fontScale="92500" lnSpcReduction="10000"/>
          </a:bodyPr>
          <a:lstStyle/>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全国児童養護施設協議会・東北ブロック長の後藤様にご紹介をいただき、下記の２施設に決定いたしました。</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smtClean="0">
                <a:solidFill>
                  <a:schemeClr val="tx1"/>
                </a:solidFill>
                <a:latin typeface="HGP教科書体" panose="02020600000000000000" pitchFamily="18" charset="-128"/>
                <a:ea typeface="HGP教科書体" panose="02020600000000000000" pitchFamily="18" charset="-128"/>
              </a:rPr>
              <a:t>　今後</a:t>
            </a:r>
            <a:r>
              <a:rPr lang="ja-JP" altLang="en-US" dirty="0">
                <a:solidFill>
                  <a:schemeClr val="tx1"/>
                </a:solidFill>
                <a:latin typeface="HGP教科書体" panose="02020600000000000000" pitchFamily="18" charset="-128"/>
                <a:ea typeface="HGP教科書体" panose="02020600000000000000" pitchFamily="18" charset="-128"/>
              </a:rPr>
              <a:t>も全国児童養護施設協</a:t>
            </a:r>
            <a:r>
              <a:rPr lang="ja-JP" altLang="en-US" dirty="0" smtClean="0">
                <a:solidFill>
                  <a:schemeClr val="tx1"/>
                </a:solidFill>
                <a:latin typeface="HGP教科書体" panose="02020600000000000000" pitchFamily="18" charset="-128"/>
                <a:ea typeface="HGP教科書体" panose="02020600000000000000" pitchFamily="18" charset="-128"/>
              </a:rPr>
              <a:t>議会様にご協力</a:t>
            </a:r>
            <a:r>
              <a:rPr lang="ja-JP" altLang="en-US" dirty="0">
                <a:solidFill>
                  <a:schemeClr val="tx1"/>
                </a:solidFill>
                <a:latin typeface="HGP教科書体" panose="02020600000000000000" pitchFamily="18" charset="-128"/>
                <a:ea typeface="HGP教科書体" panose="02020600000000000000" pitchFamily="18" charset="-128"/>
              </a:rPr>
              <a:t>をいただき、送付先施設を選定致します</a:t>
            </a:r>
            <a:r>
              <a:rPr lang="ja-JP" altLang="en-US" dirty="0" smtClean="0">
                <a:solidFill>
                  <a:schemeClr val="tx1"/>
                </a:solidFill>
                <a:latin typeface="HGP教科書体" panose="02020600000000000000" pitchFamily="18" charset="-128"/>
                <a:ea typeface="HGP教科書体" panose="02020600000000000000" pitchFamily="18" charset="-128"/>
              </a:rPr>
              <a:t>。</a:t>
            </a:r>
            <a:endParaRPr lang="en-US" altLang="ja-JP" dirty="0" smtClean="0">
              <a:solidFill>
                <a:schemeClr val="tx1"/>
              </a:solidFill>
              <a:latin typeface="HGP教科書体" panose="02020600000000000000" pitchFamily="18" charset="-128"/>
              <a:ea typeface="HGP教科書体" panose="02020600000000000000" pitchFamily="18" charset="-128"/>
            </a:endParaRPr>
          </a:p>
          <a:p>
            <a:pPr marL="0" indent="0">
              <a:buNone/>
            </a:pPr>
            <a:r>
              <a:rPr lang="ja-JP" altLang="en-US" dirty="0">
                <a:solidFill>
                  <a:schemeClr val="tx1"/>
                </a:solidFill>
                <a:latin typeface="HGP教科書体" panose="02020600000000000000" pitchFamily="18" charset="-128"/>
                <a:ea typeface="HGP教科書体" panose="02020600000000000000" pitchFamily="18" charset="-128"/>
              </a:rPr>
              <a:t>　</a:t>
            </a:r>
            <a:r>
              <a:rPr lang="ja-JP" altLang="en-US" dirty="0" smtClean="0">
                <a:solidFill>
                  <a:schemeClr val="tx1"/>
                </a:solidFill>
                <a:latin typeface="HGP教科書体" panose="02020600000000000000" pitchFamily="18" charset="-128"/>
                <a:ea typeface="HGP教科書体" panose="02020600000000000000" pitchFamily="18" charset="-128"/>
              </a:rPr>
              <a:t>施設に入所している子供たちにサンタメールとクリスマスツリーを届けました。</a:t>
            </a:r>
            <a:endParaRPr lang="en-US" altLang="ja-JP" dirty="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smtClean="0">
                <a:solidFill>
                  <a:prstClr val="black"/>
                </a:solidFill>
                <a:latin typeface="HGP教科書体" panose="02020600000000000000" pitchFamily="18" charset="-128"/>
                <a:ea typeface="HGP教科書体" panose="02020600000000000000" pitchFamily="18" charset="-128"/>
              </a:rPr>
              <a:t>・美光園（青森県）　</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smtClean="0">
                <a:solidFill>
                  <a:prstClr val="black"/>
                </a:solidFill>
                <a:latin typeface="HGP教科書体" panose="02020600000000000000" pitchFamily="18" charset="-128"/>
                <a:ea typeface="HGP教科書体" panose="02020600000000000000" pitchFamily="18" charset="-128"/>
              </a:rPr>
              <a:t>・横手市立県南愛児園（秋田県）</a:t>
            </a:r>
            <a:endParaRPr lang="en-US" altLang="ja-JP" dirty="0" smtClean="0">
              <a:solidFill>
                <a:schemeClr val="tx1"/>
              </a:solidFill>
              <a:latin typeface="HGP教科書体" panose="02020600000000000000" pitchFamily="18" charset="-128"/>
              <a:ea typeface="HGP教科書体" panose="02020600000000000000" pitchFamily="18" charset="-128"/>
            </a:endParaRPr>
          </a:p>
          <a:p>
            <a:pPr marL="0" indent="0">
              <a:buNone/>
            </a:pPr>
            <a:r>
              <a:rPr kumimoji="1" lang="ja-JP" altLang="en-US" dirty="0" smtClean="0">
                <a:solidFill>
                  <a:srgbClr val="FF0000"/>
                </a:solidFill>
                <a:latin typeface="HGP教科書体" panose="02020600000000000000" pitchFamily="18" charset="-128"/>
                <a:ea typeface="HGP教科書体" panose="02020600000000000000" pitchFamily="18" charset="-128"/>
              </a:rPr>
              <a:t>＜プレゼント内容＞</a:t>
            </a:r>
            <a:r>
              <a:rPr kumimoji="1" lang="ja-JP" altLang="en-US" dirty="0" smtClean="0">
                <a:solidFill>
                  <a:schemeClr val="tx1"/>
                </a:solidFill>
                <a:latin typeface="HGP教科書体" panose="02020600000000000000" pitchFamily="18" charset="-128"/>
                <a:ea typeface="HGP教科書体" panose="02020600000000000000" pitchFamily="18" charset="-128"/>
              </a:rPr>
              <a:t>　　　　　　　　　　</a:t>
            </a:r>
            <a:r>
              <a:rPr kumimoji="1" lang="ja-JP" altLang="en-US" dirty="0" smtClean="0">
                <a:solidFill>
                  <a:srgbClr val="FF0000"/>
                </a:solidFill>
                <a:latin typeface="HGP教科書体" panose="02020600000000000000" pitchFamily="18" charset="-128"/>
                <a:ea typeface="HGP教科書体" panose="02020600000000000000" pitchFamily="18" charset="-128"/>
              </a:rPr>
              <a:t>＜支出＞</a:t>
            </a:r>
            <a:endParaRPr kumimoji="1" lang="en-US" altLang="ja-JP" dirty="0" smtClean="0">
              <a:solidFill>
                <a:srgbClr val="FF0000"/>
              </a:solidFill>
              <a:latin typeface="HGP教科書体" panose="02020600000000000000" pitchFamily="18" charset="-128"/>
              <a:ea typeface="HGP教科書体" panose="02020600000000000000" pitchFamily="18" charset="-128"/>
            </a:endParaRPr>
          </a:p>
          <a:p>
            <a:pPr marL="0" indent="0">
              <a:buNone/>
            </a:pPr>
            <a:r>
              <a:rPr lang="ja-JP" altLang="en-US" dirty="0" smtClean="0">
                <a:solidFill>
                  <a:schemeClr val="tx1"/>
                </a:solidFill>
                <a:latin typeface="HGP教科書体" panose="02020600000000000000" pitchFamily="18" charset="-128"/>
                <a:ea typeface="HGP教科書体" panose="02020600000000000000" pitchFamily="18" charset="-128"/>
              </a:rPr>
              <a:t>・クリスマスツリー　２本　　　　　　　　・３０，７１２円～⑤</a:t>
            </a:r>
            <a:endParaRPr lang="en-US" altLang="ja-JP" dirty="0" smtClean="0">
              <a:solidFill>
                <a:schemeClr val="tx1"/>
              </a:solidFill>
              <a:latin typeface="HGP教科書体" panose="02020600000000000000" pitchFamily="18" charset="-128"/>
              <a:ea typeface="HGP教科書体" panose="02020600000000000000" pitchFamily="18" charset="-128"/>
            </a:endParaRPr>
          </a:p>
          <a:p>
            <a:pPr marL="0" indent="0">
              <a:buNone/>
            </a:pPr>
            <a:r>
              <a:rPr kumimoji="1" lang="ja-JP" altLang="en-US" dirty="0" smtClean="0">
                <a:solidFill>
                  <a:schemeClr val="tx1"/>
                </a:solidFill>
                <a:latin typeface="HGP教科書体" panose="02020600000000000000" pitchFamily="18" charset="-128"/>
                <a:ea typeface="HGP教科書体" panose="02020600000000000000" pitchFamily="18" charset="-128"/>
              </a:rPr>
              <a:t>・サンタメール　　</a:t>
            </a:r>
            <a:r>
              <a:rPr lang="ja-JP" altLang="en-US" dirty="0" smtClean="0">
                <a:solidFill>
                  <a:schemeClr val="tx1"/>
                </a:solidFill>
                <a:latin typeface="HGP教科書体" panose="02020600000000000000" pitchFamily="18" charset="-128"/>
                <a:ea typeface="HGP教科書体" panose="02020600000000000000" pitchFamily="18" charset="-128"/>
              </a:rPr>
              <a:t>７２通　　　　　　　　</a:t>
            </a:r>
            <a:endParaRPr lang="en-US" altLang="ja-JP" dirty="0" smtClean="0">
              <a:solidFill>
                <a:schemeClr val="tx1"/>
              </a:solidFill>
              <a:latin typeface="HGP教科書体" panose="02020600000000000000" pitchFamily="18" charset="-128"/>
              <a:ea typeface="HGP教科書体" panose="02020600000000000000" pitchFamily="18" charset="-128"/>
            </a:endParaRPr>
          </a:p>
          <a:p>
            <a:pPr marL="0" indent="0">
              <a:buNone/>
            </a:pPr>
            <a:endParaRPr kumimoji="1" lang="en-US" altLang="ja-JP" dirty="0" smtClean="0">
              <a:solidFill>
                <a:schemeClr val="tx1"/>
              </a:solidFill>
              <a:latin typeface="HGP教科書体" panose="02020600000000000000" pitchFamily="18" charset="-128"/>
              <a:ea typeface="HGP教科書体" panose="02020600000000000000" pitchFamily="18" charset="-128"/>
            </a:endParaRPr>
          </a:p>
        </p:txBody>
      </p:sp>
      <p:sp>
        <p:nvSpPr>
          <p:cNvPr id="6" name="スライド番号プレースホルダー 5"/>
          <p:cNvSpPr>
            <a:spLocks noGrp="1"/>
          </p:cNvSpPr>
          <p:nvPr>
            <p:ph type="sldNum" sz="quarter" idx="12"/>
          </p:nvPr>
        </p:nvSpPr>
        <p:spPr>
          <a:xfrm>
            <a:off x="3995936" y="6237312"/>
            <a:ext cx="1161826" cy="365125"/>
          </a:xfrm>
        </p:spPr>
        <p:txBody>
          <a:bodyPr/>
          <a:lstStyle/>
          <a:p>
            <a:fld id="{5D3933D4-1257-4EC3-BA34-CC15D14399FE}" type="slidenum">
              <a:rPr kumimoji="1" lang="ja-JP" altLang="en-US" sz="2000" smtClean="0"/>
              <a:t>12</a:t>
            </a:fld>
            <a:endParaRPr kumimoji="1" lang="ja-JP" altLang="en-US" dirty="0"/>
          </a:p>
        </p:txBody>
      </p:sp>
      <p:sp>
        <p:nvSpPr>
          <p:cNvPr id="2" name="タイトル 1"/>
          <p:cNvSpPr>
            <a:spLocks noGrp="1"/>
          </p:cNvSpPr>
          <p:nvPr>
            <p:ph type="title"/>
          </p:nvPr>
        </p:nvSpPr>
        <p:spPr>
          <a:xfrm>
            <a:off x="304800" y="385192"/>
            <a:ext cx="8686800" cy="1315616"/>
          </a:xfrm>
        </p:spPr>
        <p:txBody>
          <a:bodyPr>
            <a:normAutofit fontScale="90000"/>
          </a:bodyPr>
          <a:lstStyle/>
          <a:p>
            <a:r>
              <a:rPr kumimoji="1" lang="ja-JP" altLang="en-US" dirty="0" smtClean="0">
                <a:solidFill>
                  <a:srgbClr val="FF0000"/>
                </a:solidFill>
              </a:rPr>
              <a:t>児童養護施設　美光園</a:t>
            </a:r>
            <a:r>
              <a:rPr lang="en-US" altLang="ja-JP" dirty="0">
                <a:solidFill>
                  <a:srgbClr val="FF0000"/>
                </a:solidFill>
              </a:rPr>
              <a:t/>
            </a:r>
            <a:br>
              <a:rPr lang="en-US" altLang="ja-JP" dirty="0">
                <a:solidFill>
                  <a:srgbClr val="FF0000"/>
                </a:solidFill>
              </a:rPr>
            </a:br>
            <a:r>
              <a:rPr lang="ja-JP" altLang="en-US" dirty="0" smtClean="0">
                <a:solidFill>
                  <a:srgbClr val="FF0000"/>
                </a:solidFill>
              </a:rPr>
              <a:t>児童養護施設　横手市立県南愛児園</a:t>
            </a:r>
            <a:endParaRPr kumimoji="1" lang="ja-JP" altLang="en-US" dirty="0">
              <a:solidFill>
                <a:srgbClr val="FF0000"/>
              </a:solidFill>
            </a:endParaRPr>
          </a:p>
        </p:txBody>
      </p:sp>
    </p:spTree>
    <p:extLst>
      <p:ext uri="{BB962C8B-B14F-4D97-AF65-F5344CB8AC3E}">
        <p14:creationId xmlns:p14="http://schemas.microsoft.com/office/powerpoint/2010/main" val="1674235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556792"/>
            <a:ext cx="8280920" cy="4608512"/>
          </a:xfrm>
        </p:spPr>
        <p:txBody>
          <a:bodyPr>
            <a:normAutofit fontScale="85000" lnSpcReduction="20000"/>
          </a:bodyPr>
          <a:lstStyle/>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＜収入の部＞　</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①</a:t>
            </a:r>
            <a:r>
              <a:rPr lang="ja-JP" altLang="en-US" sz="2400" dirty="0" smtClean="0">
                <a:solidFill>
                  <a:prstClr val="black"/>
                </a:solidFill>
                <a:latin typeface="HGP教科書体" panose="02020600000000000000" pitchFamily="18" charset="-128"/>
                <a:ea typeface="HGP教科書体" panose="02020600000000000000" pitchFamily="18" charset="-128"/>
              </a:rPr>
              <a:t>広尾町民　　　　　　　　　　　　　 </a:t>
            </a:r>
            <a:r>
              <a:rPr lang="ja-JP" altLang="en-US" dirty="0">
                <a:solidFill>
                  <a:prstClr val="black"/>
                </a:solidFill>
                <a:latin typeface="HGP教科書体" panose="02020600000000000000" pitchFamily="18" charset="-128"/>
                <a:ea typeface="HGP教科書体" panose="02020600000000000000" pitchFamily="18" charset="-128"/>
              </a:rPr>
              <a:t>６，２００</a:t>
            </a:r>
            <a:r>
              <a:rPr lang="ja-JP" altLang="en-US" sz="2400" dirty="0" smtClean="0">
                <a:solidFill>
                  <a:prstClr val="black"/>
                </a:solidFill>
                <a:latin typeface="HGP教科書体" panose="02020600000000000000" pitchFamily="18" charset="-128"/>
                <a:ea typeface="HGP教科書体" panose="02020600000000000000" pitchFamily="18" charset="-128"/>
              </a:rPr>
              <a:t>円</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spcBef>
                <a:spcPts val="600"/>
              </a:spcBef>
              <a:buClr>
                <a:srgbClr val="FE8637"/>
              </a:buClr>
              <a:buNone/>
            </a:pPr>
            <a:r>
              <a:rPr lang="ja-JP" altLang="en-US" sz="2400" u="sng" dirty="0">
                <a:solidFill>
                  <a:prstClr val="black"/>
                </a:solidFill>
                <a:latin typeface="HGP教科書体" panose="02020600000000000000" pitchFamily="18" charset="-128"/>
                <a:ea typeface="HGP教科書体" panose="02020600000000000000" pitchFamily="18" charset="-128"/>
              </a:rPr>
              <a:t>②</a:t>
            </a:r>
            <a:r>
              <a:rPr lang="ja-JP" altLang="en-US" sz="2400" u="sng" dirty="0" smtClean="0">
                <a:solidFill>
                  <a:prstClr val="black"/>
                </a:solidFill>
                <a:latin typeface="HGP教科書体" panose="02020600000000000000" pitchFamily="18" charset="-128"/>
                <a:ea typeface="HGP教科書体" panose="02020600000000000000" pitchFamily="18" charset="-128"/>
              </a:rPr>
              <a:t>企業等との連携            　　</a:t>
            </a:r>
            <a:r>
              <a:rPr lang="ja-JP" altLang="en-US" u="sng" dirty="0">
                <a:solidFill>
                  <a:prstClr val="black"/>
                </a:solidFill>
                <a:latin typeface="HGP教科書体" panose="02020600000000000000" pitchFamily="18" charset="-128"/>
                <a:ea typeface="HGP教科書体" panose="02020600000000000000" pitchFamily="18" charset="-128"/>
              </a:rPr>
              <a:t>３８３，０００</a:t>
            </a:r>
            <a:r>
              <a:rPr lang="ja-JP" altLang="en-US" sz="2400" u="sng" dirty="0" smtClean="0">
                <a:solidFill>
                  <a:prstClr val="black"/>
                </a:solidFill>
                <a:latin typeface="HGP教科書体" panose="02020600000000000000" pitchFamily="18" charset="-128"/>
                <a:ea typeface="HGP教科書体" panose="02020600000000000000" pitchFamily="18" charset="-128"/>
              </a:rPr>
              <a:t>円</a:t>
            </a:r>
            <a:endParaRPr lang="ja-JP" altLang="en-US" sz="2400" u="sng"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収入合計   </a:t>
            </a:r>
            <a:r>
              <a:rPr lang="ja-JP" altLang="en-US" sz="2400" dirty="0" smtClean="0">
                <a:solidFill>
                  <a:prstClr val="black"/>
                </a:solidFill>
                <a:latin typeface="HGP教科書体" panose="02020600000000000000" pitchFamily="18" charset="-128"/>
                <a:ea typeface="HGP教科書体" panose="02020600000000000000" pitchFamily="18" charset="-128"/>
              </a:rPr>
              <a:t>３８９，２００円</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a:t>
            </a:r>
            <a:r>
              <a:rPr lang="ja-JP" altLang="en-US" sz="2400" dirty="0">
                <a:solidFill>
                  <a:prstClr val="black"/>
                </a:solidFill>
                <a:latin typeface="HGP教科書体" panose="02020600000000000000" pitchFamily="18" charset="-128"/>
                <a:ea typeface="HGP教科書体" panose="02020600000000000000" pitchFamily="18" charset="-128"/>
              </a:rPr>
              <a:t>支出の部＞</a:t>
            </a:r>
          </a:p>
          <a:p>
            <a:pPr marL="0" lvl="0" indent="0">
              <a:spcBef>
                <a:spcPts val="600"/>
              </a:spcBef>
              <a:buClr>
                <a:srgbClr val="FE8637"/>
              </a:buClr>
              <a:buNone/>
            </a:pPr>
            <a:r>
              <a:rPr lang="ja-JP" altLang="en-US" dirty="0">
                <a:solidFill>
                  <a:prstClr val="black"/>
                </a:solidFill>
                <a:latin typeface="HGP教科書体" panose="02020600000000000000" pitchFamily="18" charset="-128"/>
                <a:ea typeface="HGP教科書体" panose="02020600000000000000" pitchFamily="18" charset="-128"/>
              </a:rPr>
              <a:t>③</a:t>
            </a:r>
            <a:r>
              <a:rPr lang="ja-JP" altLang="en-US" dirty="0" smtClean="0">
                <a:solidFill>
                  <a:prstClr val="black"/>
                </a:solidFill>
                <a:latin typeface="HGP教科書体" panose="02020600000000000000" pitchFamily="18" charset="-128"/>
                <a:ea typeface="HGP教科書体" panose="02020600000000000000" pitchFamily="18" charset="-128"/>
              </a:rPr>
              <a:t>岩内厚生園</a:t>
            </a: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１４４，２７６</a:t>
            </a:r>
            <a:r>
              <a:rPr lang="ja-JP" altLang="en-US" sz="2400" dirty="0" smtClean="0">
                <a:solidFill>
                  <a:prstClr val="black"/>
                </a:solidFill>
                <a:latin typeface="HGP教科書体" panose="02020600000000000000" pitchFamily="18" charset="-128"/>
                <a:ea typeface="HGP教科書体" panose="02020600000000000000" pitchFamily="18" charset="-128"/>
              </a:rPr>
              <a:t>円</a:t>
            </a:r>
          </a:p>
          <a:p>
            <a:pPr marL="0" lvl="0" indent="0">
              <a:spcBef>
                <a:spcPts val="600"/>
              </a:spcBef>
              <a:buClr>
                <a:srgbClr val="FE8637"/>
              </a:buClr>
              <a:buNone/>
            </a:pPr>
            <a:r>
              <a:rPr lang="ja-JP" altLang="en-US" dirty="0">
                <a:solidFill>
                  <a:prstClr val="black"/>
                </a:solidFill>
                <a:latin typeface="HGP教科書体" panose="02020600000000000000" pitchFamily="18" charset="-128"/>
                <a:ea typeface="HGP教科書体" panose="02020600000000000000" pitchFamily="18" charset="-128"/>
              </a:rPr>
              <a:t>④</a:t>
            </a:r>
            <a:r>
              <a:rPr lang="ja-JP" altLang="en-US" sz="2400" dirty="0" smtClean="0">
                <a:solidFill>
                  <a:prstClr val="black"/>
                </a:solidFill>
                <a:latin typeface="HGP教科書体" panose="02020600000000000000" pitchFamily="18" charset="-128"/>
                <a:ea typeface="HGP教科書体" panose="02020600000000000000" pitchFamily="18" charset="-128"/>
              </a:rPr>
              <a:t>歌棄洗心学園　　              １３６，１９２円</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dirty="0">
                <a:solidFill>
                  <a:prstClr val="black"/>
                </a:solidFill>
                <a:latin typeface="HGP教科書体" panose="02020600000000000000" pitchFamily="18" charset="-128"/>
                <a:ea typeface="HGP教科書体" panose="02020600000000000000" pitchFamily="18" charset="-128"/>
              </a:rPr>
              <a:t>⑤</a:t>
            </a:r>
            <a:r>
              <a:rPr lang="ja-JP" altLang="en-US" dirty="0" smtClean="0">
                <a:solidFill>
                  <a:prstClr val="black"/>
                </a:solidFill>
                <a:latin typeface="HGP教科書体" panose="02020600000000000000" pitchFamily="18" charset="-128"/>
                <a:ea typeface="HGP教科書体" panose="02020600000000000000" pitchFamily="18" charset="-128"/>
              </a:rPr>
              <a:t>美光園　　　　　　</a:t>
            </a: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３０，７１２円　　　　</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en-US" altLang="ja-JP" dirty="0" smtClean="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横田市立県南愛児園</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u="sng" dirty="0">
                <a:solidFill>
                  <a:prstClr val="black"/>
                </a:solidFill>
                <a:latin typeface="HGP教科書体" panose="02020600000000000000" pitchFamily="18" charset="-128"/>
                <a:ea typeface="HGP教科書体" panose="02020600000000000000" pitchFamily="18" charset="-128"/>
              </a:rPr>
              <a:t> </a:t>
            </a:r>
            <a:r>
              <a:rPr lang="ja-JP" altLang="en-US" u="sng" dirty="0" smtClean="0">
                <a:solidFill>
                  <a:prstClr val="black"/>
                </a:solidFill>
                <a:latin typeface="HGP教科書体" panose="02020600000000000000" pitchFamily="18" charset="-128"/>
                <a:ea typeface="HGP教科書体" panose="02020600000000000000" pitchFamily="18" charset="-128"/>
              </a:rPr>
              <a:t>・北海暁星学院（日高信金）　　 ３５，０００円</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dirty="0" smtClean="0">
                <a:solidFill>
                  <a:prstClr val="black"/>
                </a:solidFill>
                <a:latin typeface="HGP教科書体" panose="02020600000000000000" pitchFamily="18" charset="-128"/>
                <a:ea typeface="HGP教科書体" panose="02020600000000000000" pitchFamily="18" charset="-128"/>
              </a:rPr>
              <a:t>　　　　　　　　　     　支出合計　３４６，１８０円</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収入 </a:t>
            </a:r>
            <a:r>
              <a:rPr lang="ja-JP" altLang="en-US" dirty="0">
                <a:solidFill>
                  <a:prstClr val="black"/>
                </a:solidFill>
                <a:latin typeface="HGP教科書体" panose="02020600000000000000" pitchFamily="18" charset="-128"/>
                <a:ea typeface="HGP教科書体" panose="02020600000000000000" pitchFamily="18" charset="-128"/>
              </a:rPr>
              <a:t>３８９，２００</a:t>
            </a:r>
            <a:r>
              <a:rPr lang="ja-JP" altLang="en-US" sz="2400" dirty="0" smtClean="0">
                <a:solidFill>
                  <a:prstClr val="black"/>
                </a:solidFill>
                <a:latin typeface="HGP教科書体" panose="02020600000000000000" pitchFamily="18" charset="-128"/>
                <a:ea typeface="HGP教科書体" panose="02020600000000000000" pitchFamily="18" charset="-128"/>
              </a:rPr>
              <a:t>円</a:t>
            </a:r>
            <a:r>
              <a:rPr lang="ja-JP" altLang="en-US" sz="2400" dirty="0">
                <a:solidFill>
                  <a:prstClr val="black"/>
                </a:solidFill>
                <a:latin typeface="HGP教科書体" panose="02020600000000000000" pitchFamily="18" charset="-128"/>
                <a:ea typeface="HGP教科書体" panose="02020600000000000000" pitchFamily="18" charset="-128"/>
              </a:rPr>
              <a:t>－</a:t>
            </a:r>
            <a:r>
              <a:rPr lang="ja-JP" altLang="en-US" sz="2400" dirty="0" smtClean="0">
                <a:solidFill>
                  <a:prstClr val="black"/>
                </a:solidFill>
                <a:latin typeface="HGP教科書体" panose="02020600000000000000" pitchFamily="18" charset="-128"/>
                <a:ea typeface="HGP教科書体" panose="02020600000000000000" pitchFamily="18" charset="-128"/>
              </a:rPr>
              <a:t>支出 </a:t>
            </a:r>
            <a:r>
              <a:rPr lang="ja-JP" altLang="en-US" dirty="0">
                <a:solidFill>
                  <a:prstClr val="black"/>
                </a:solidFill>
                <a:latin typeface="HGP教科書体" panose="02020600000000000000" pitchFamily="18" charset="-128"/>
                <a:ea typeface="HGP教科書体" panose="02020600000000000000" pitchFamily="18" charset="-128"/>
              </a:rPr>
              <a:t>３４６，１８０</a:t>
            </a:r>
            <a:r>
              <a:rPr lang="ja-JP" altLang="en-US" sz="2400" dirty="0" smtClean="0">
                <a:solidFill>
                  <a:prstClr val="black"/>
                </a:solidFill>
                <a:latin typeface="HGP教科書体" panose="02020600000000000000" pitchFamily="18" charset="-128"/>
                <a:ea typeface="HGP教科書体" panose="02020600000000000000" pitchFamily="18" charset="-128"/>
              </a:rPr>
              <a:t>円＝ </a:t>
            </a:r>
            <a:r>
              <a:rPr lang="ja-JP" altLang="en-US" dirty="0" smtClean="0">
                <a:solidFill>
                  <a:prstClr val="black"/>
                </a:solidFill>
                <a:latin typeface="HGP教科書体" panose="02020600000000000000" pitchFamily="18" charset="-128"/>
                <a:ea typeface="HGP教科書体" panose="02020600000000000000" pitchFamily="18" charset="-128"/>
              </a:rPr>
              <a:t>４３，０２０</a:t>
            </a:r>
            <a:r>
              <a:rPr lang="ja-JP" altLang="en-US" sz="2400" dirty="0" smtClean="0">
                <a:solidFill>
                  <a:prstClr val="black"/>
                </a:solidFill>
                <a:latin typeface="HGP教科書体" panose="02020600000000000000" pitchFamily="18" charset="-128"/>
                <a:ea typeface="HGP教科書体" panose="02020600000000000000" pitchFamily="18" charset="-128"/>
              </a:rPr>
              <a:t>円 </a:t>
            </a: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一般サンタメール収入</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lgn="r">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とさせていただきます</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a:t>
            </a:r>
            <a:endParaRPr lang="ja-JP" altLang="en-US" sz="2400" dirty="0">
              <a:solidFill>
                <a:prstClr val="black"/>
              </a:solidFill>
              <a:latin typeface="HGP教科書体" panose="02020600000000000000" pitchFamily="18" charset="-128"/>
              <a:ea typeface="HGP教科書体" panose="02020600000000000000" pitchFamily="18" charset="-128"/>
            </a:endParaRPr>
          </a:p>
        </p:txBody>
      </p:sp>
      <p:sp>
        <p:nvSpPr>
          <p:cNvPr id="5" name="スライド番号プレースホルダー 4"/>
          <p:cNvSpPr>
            <a:spLocks noGrp="1"/>
          </p:cNvSpPr>
          <p:nvPr>
            <p:ph type="sldNum" sz="quarter" idx="12"/>
          </p:nvPr>
        </p:nvSpPr>
        <p:spPr/>
        <p:txBody>
          <a:bodyPr/>
          <a:lstStyle/>
          <a:p>
            <a:r>
              <a:rPr kumimoji="1" lang="ja-JP" altLang="en-US" sz="2000" dirty="0" smtClean="0"/>
              <a:t>　</a:t>
            </a:r>
            <a:r>
              <a:rPr lang="en-US" altLang="ja-JP" sz="2000" dirty="0" smtClean="0"/>
              <a:t>13</a:t>
            </a:r>
          </a:p>
        </p:txBody>
      </p:sp>
      <p:sp>
        <p:nvSpPr>
          <p:cNvPr id="2" name="タイトル 1"/>
          <p:cNvSpPr>
            <a:spLocks noGrp="1"/>
          </p:cNvSpPr>
          <p:nvPr>
            <p:ph type="title"/>
          </p:nvPr>
        </p:nvSpPr>
        <p:spPr>
          <a:xfrm>
            <a:off x="277688" y="332656"/>
            <a:ext cx="8686800" cy="838200"/>
          </a:xfrm>
        </p:spPr>
        <p:txBody>
          <a:bodyPr/>
          <a:lstStyle/>
          <a:p>
            <a:r>
              <a:rPr kumimoji="1" lang="ja-JP" altLang="en-US" dirty="0" smtClean="0">
                <a:solidFill>
                  <a:srgbClr val="FF0000"/>
                </a:solidFill>
              </a:rPr>
              <a:t>事業収支報告</a:t>
            </a:r>
            <a:endParaRPr kumimoji="1" lang="ja-JP" altLang="en-US" dirty="0">
              <a:solidFill>
                <a:srgbClr val="FF0000"/>
              </a:solidFill>
            </a:endParaRPr>
          </a:p>
        </p:txBody>
      </p:sp>
    </p:spTree>
    <p:extLst>
      <p:ext uri="{BB962C8B-B14F-4D97-AF65-F5344CB8AC3E}">
        <p14:creationId xmlns:p14="http://schemas.microsoft.com/office/powerpoint/2010/main" val="2987868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72067" y="1988840"/>
            <a:ext cx="7408333" cy="4137323"/>
          </a:xfrm>
        </p:spPr>
        <p:txBody>
          <a:bodyPr>
            <a:normAutofit fontScale="92500" lnSpcReduction="10000"/>
          </a:bodyPr>
          <a:lstStyle/>
          <a:p>
            <a:pPr marL="0" lvl="0" indent="0">
              <a:spcBef>
                <a:spcPts val="600"/>
              </a:spcBef>
              <a:buClr>
                <a:srgbClr val="FE8637"/>
              </a:buClr>
              <a:buNone/>
            </a:pPr>
            <a:r>
              <a:rPr lang="ja-JP" altLang="en-US" sz="2400" dirty="0">
                <a:solidFill>
                  <a:prstClr val="black"/>
                </a:solidFill>
                <a:latin typeface="HG丸ｺﾞｼｯｸM-PRO" panose="020F0600000000000000" pitchFamily="50" charset="-128"/>
                <a:ea typeface="HG丸ｺﾞｼｯｸM-PRO" panose="020F0600000000000000" pitchFamily="50" charset="-128"/>
              </a:rPr>
              <a:t>　</a:t>
            </a:r>
            <a:r>
              <a:rPr lang="ja-JP" altLang="en-US" sz="2200" dirty="0">
                <a:solidFill>
                  <a:prstClr val="black"/>
                </a:solidFill>
                <a:latin typeface="HG丸ｺﾞｼｯｸM-PRO" panose="020F0600000000000000" pitchFamily="50" charset="-128"/>
                <a:ea typeface="HG丸ｺﾞｼｯｸM-PRO" panose="020F0600000000000000" pitchFamily="50" charset="-128"/>
              </a:rPr>
              <a:t>広尾町はサンタランドのまちとして、「愛と平和、感謝と奉仕」を基本理念に、サンタの世界が持つ愛や夢、ロマン、憧れ、優しさで広尾らしい魅力あるまちづくりと、大切な人に思いを手紙に託して届けるクリスマスカード「ひろおサンタメール」事業を展開しています。</a:t>
            </a:r>
          </a:p>
          <a:p>
            <a:pPr marL="0" lvl="0" indent="0">
              <a:spcBef>
                <a:spcPts val="600"/>
              </a:spcBef>
              <a:buClr>
                <a:srgbClr val="FE8637"/>
              </a:buClr>
              <a:buNone/>
            </a:pPr>
            <a:r>
              <a:rPr lang="ja-JP" altLang="en-US" sz="2200" dirty="0">
                <a:solidFill>
                  <a:prstClr val="black"/>
                </a:solidFill>
                <a:latin typeface="HG丸ｺﾞｼｯｸM-PRO" panose="020F0600000000000000" pitchFamily="50" charset="-128"/>
                <a:ea typeface="HG丸ｺﾞｼｯｸM-PRO" panose="020F0600000000000000" pitchFamily="50" charset="-128"/>
              </a:rPr>
              <a:t>　平成２６年よりサンタメール事業を通じて、親と暮らせない子供たちのクリスマスを応援しようと「子供の夢を応援するプロジェクト」を立ち上げ</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、皆様の協力により、道内３ヶ所の</a:t>
            </a:r>
            <a:r>
              <a:rPr lang="ja-JP" altLang="en-US" sz="2200" dirty="0">
                <a:solidFill>
                  <a:prstClr val="black"/>
                </a:solidFill>
                <a:latin typeface="HG丸ｺﾞｼｯｸM-PRO" panose="020F0600000000000000" pitchFamily="50" charset="-128"/>
                <a:ea typeface="HG丸ｺﾞｼｯｸM-PRO" panose="020F0600000000000000" pitchFamily="50" charset="-128"/>
              </a:rPr>
              <a:t>児童養護</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施設へプレゼントを、道外の児童養護施設へ</a:t>
            </a:r>
            <a:r>
              <a:rPr lang="ja-JP" altLang="en-US" sz="2200" dirty="0">
                <a:solidFill>
                  <a:prstClr val="black"/>
                </a:solidFill>
                <a:latin typeface="HG丸ｺﾞｼｯｸM-PRO" panose="020F0600000000000000" pitchFamily="50" charset="-128"/>
                <a:ea typeface="HG丸ｺﾞｼｯｸM-PRO" panose="020F0600000000000000" pitchFamily="50" charset="-128"/>
              </a:rPr>
              <a:t>は</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クリスマスツリーをプレゼントさせていただき、無事</a:t>
            </a:r>
            <a:r>
              <a:rPr lang="ja-JP" altLang="en-US" sz="2200" dirty="0">
                <a:solidFill>
                  <a:prstClr val="black"/>
                </a:solidFill>
                <a:latin typeface="HG丸ｺﾞｼｯｸM-PRO" panose="020F0600000000000000" pitchFamily="50" charset="-128"/>
                <a:ea typeface="HG丸ｺﾞｼｯｸM-PRO" panose="020F0600000000000000" pitchFamily="50" charset="-128"/>
              </a:rPr>
              <a:t>終了することができました</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a:t>
            </a:r>
          </a:p>
          <a:p>
            <a:pPr marL="0" lvl="0" indent="0">
              <a:spcBef>
                <a:spcPts val="600"/>
              </a:spcBef>
              <a:buClr>
                <a:srgbClr val="FE8637"/>
              </a:buClr>
              <a:buNone/>
            </a:pPr>
            <a:r>
              <a:rPr lang="ja-JP" altLang="en-US" sz="2200" dirty="0">
                <a:solidFill>
                  <a:prstClr val="black"/>
                </a:solidFill>
                <a:latin typeface="HG丸ｺﾞｼｯｸM-PRO" panose="020F0600000000000000" pitchFamily="50" charset="-128"/>
                <a:ea typeface="HG丸ｺﾞｼｯｸM-PRO" panose="020F0600000000000000" pitchFamily="50" charset="-128"/>
              </a:rPr>
              <a:t>　企業・自治体等の皆様には、この事業の趣旨にご賛同いただき、サンタメール事業を活用して、子供たちに夢や希望を届けていただいたことに感謝申し上げます</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2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14</a:t>
            </a:fld>
            <a:endParaRPr kumimoji="1" lang="ja-JP" altLang="en-US" dirty="0"/>
          </a:p>
        </p:txBody>
      </p:sp>
      <p:sp>
        <p:nvSpPr>
          <p:cNvPr id="2" name="タイトル 1"/>
          <p:cNvSpPr>
            <a:spLocks noGrp="1"/>
          </p:cNvSpPr>
          <p:nvPr>
            <p:ph type="title"/>
          </p:nvPr>
        </p:nvSpPr>
        <p:spPr/>
        <p:txBody>
          <a:bodyPr/>
          <a:lstStyle/>
          <a:p>
            <a:r>
              <a:rPr lang="ja-JP" altLang="en-US" dirty="0">
                <a:solidFill>
                  <a:srgbClr val="FF0000"/>
                </a:solidFill>
              </a:rPr>
              <a:t>今回のプロジェクトを終えて</a:t>
            </a:r>
            <a:endParaRPr kumimoji="1" lang="ja-JP" altLang="en-US" dirty="0">
              <a:solidFill>
                <a:srgbClr val="FF0000"/>
              </a:solidFill>
            </a:endParaRPr>
          </a:p>
        </p:txBody>
      </p:sp>
    </p:spTree>
    <p:extLst>
      <p:ext uri="{BB962C8B-B14F-4D97-AF65-F5344CB8AC3E}">
        <p14:creationId xmlns:p14="http://schemas.microsoft.com/office/powerpoint/2010/main" val="3591907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9592" y="2060848"/>
            <a:ext cx="7272808" cy="4320480"/>
          </a:xfrm>
        </p:spPr>
        <p:txBody>
          <a:bodyPr>
            <a:normAutofit fontScale="92500" lnSpcReduction="10000"/>
          </a:bodyPr>
          <a:lstStyle/>
          <a:p>
            <a:pPr marL="0" lvl="0" indent="0">
              <a:spcBef>
                <a:spcPts val="600"/>
              </a:spcBef>
              <a:buClr>
                <a:srgbClr val="FE8637"/>
              </a:buClr>
              <a:buNone/>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本年度は新型コロナウイルスの影響により、全ての児童養護施設を訪問することができませんでしたが、施設の代表の方との懇談で、どうしても親子で生活できない子どもたちの現状を伺っております。この事業により、子供たちが普段の生活の中で少しでも「夢や希望」が持てるよう活動を継続できればと考えております。</a:t>
            </a:r>
            <a:endParaRPr lang="ja-JP" altLang="en-US" sz="2200" dirty="0">
              <a:solidFill>
                <a:prstClr val="black"/>
              </a:solidFill>
              <a:latin typeface="HG丸ｺﾞｼｯｸM-PRO" panose="020F0600000000000000" pitchFamily="50" charset="-128"/>
              <a:ea typeface="HG丸ｺﾞｼｯｸM-PRO" panose="020F0600000000000000" pitchFamily="50" charset="-128"/>
            </a:endParaRPr>
          </a:p>
          <a:p>
            <a:pPr marL="0" lvl="0" indent="0">
              <a:spcBef>
                <a:spcPts val="600"/>
              </a:spcBef>
              <a:buClr>
                <a:srgbClr val="FE8637"/>
              </a:buClr>
              <a:buNone/>
            </a:pP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　今後も</a:t>
            </a:r>
            <a:r>
              <a:rPr lang="ja-JP" altLang="en-US" sz="2200" dirty="0">
                <a:solidFill>
                  <a:prstClr val="black"/>
                </a:solidFill>
                <a:latin typeface="HG丸ｺﾞｼｯｸM-PRO" panose="020F0600000000000000" pitchFamily="50" charset="-128"/>
                <a:ea typeface="HG丸ｺﾞｼｯｸM-PRO" panose="020F0600000000000000" pitchFamily="50" charset="-128"/>
              </a:rPr>
              <a:t>サンタメール事業を通じて</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、子供</a:t>
            </a:r>
            <a:r>
              <a:rPr lang="ja-JP" altLang="en-US" sz="2200" dirty="0">
                <a:solidFill>
                  <a:prstClr val="black"/>
                </a:solidFill>
                <a:latin typeface="HG丸ｺﾞｼｯｸM-PRO" panose="020F0600000000000000" pitchFamily="50" charset="-128"/>
                <a:ea typeface="HG丸ｺﾞｼｯｸM-PRO" panose="020F0600000000000000" pitchFamily="50" charset="-128"/>
              </a:rPr>
              <a:t>たちが元気で健やかに成長できるよう、企業等の皆様</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と協力しながら事業実施していきますので、引き続き</a:t>
            </a:r>
            <a:r>
              <a:rPr lang="ja-JP" altLang="en-US" sz="2200" dirty="0">
                <a:solidFill>
                  <a:prstClr val="black"/>
                </a:solidFill>
                <a:latin typeface="HG丸ｺﾞｼｯｸM-PRO" panose="020F0600000000000000" pitchFamily="50" charset="-128"/>
                <a:ea typeface="HG丸ｺﾞｼｯｸM-PRO" panose="020F0600000000000000" pitchFamily="50" charset="-128"/>
              </a:rPr>
              <a:t>のご指導とご協力をお願いいたします。</a:t>
            </a:r>
          </a:p>
          <a:p>
            <a:pPr marL="0" lvl="0" indent="0">
              <a:spcBef>
                <a:spcPts val="600"/>
              </a:spcBef>
              <a:buClr>
                <a:srgbClr val="FE8637"/>
              </a:buClr>
              <a:buNone/>
            </a:pPr>
            <a:endParaRPr lang="ja-JP" altLang="en-US" sz="2200" dirty="0">
              <a:solidFill>
                <a:prstClr val="black"/>
              </a:solidFill>
              <a:latin typeface="HG丸ｺﾞｼｯｸM-PRO" panose="020F0600000000000000" pitchFamily="50" charset="-128"/>
              <a:ea typeface="HG丸ｺﾞｼｯｸM-PRO" panose="020F0600000000000000" pitchFamily="50" charset="-128"/>
            </a:endParaRPr>
          </a:p>
          <a:p>
            <a:pPr marL="0" lvl="0" indent="0">
              <a:spcBef>
                <a:spcPts val="600"/>
              </a:spcBef>
              <a:buClr>
                <a:srgbClr val="FE8637"/>
              </a:buClr>
              <a:buNone/>
            </a:pPr>
            <a:r>
              <a:rPr lang="ja-JP" altLang="en-US" sz="2200" dirty="0">
                <a:solidFill>
                  <a:prstClr val="black"/>
                </a:solidFill>
                <a:latin typeface="HG丸ｺﾞｼｯｸM-PRO" panose="020F0600000000000000" pitchFamily="50" charset="-128"/>
                <a:ea typeface="HG丸ｺﾞｼｯｸM-PRO" panose="020F0600000000000000" pitchFamily="50" charset="-128"/>
              </a:rPr>
              <a:t>　</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令和</a:t>
            </a:r>
            <a:r>
              <a:rPr lang="ja-JP" altLang="en-US" sz="2200" dirty="0">
                <a:solidFill>
                  <a:prstClr val="black"/>
                </a:solidFill>
                <a:latin typeface="HG丸ｺﾞｼｯｸM-PRO" panose="020F0600000000000000" pitchFamily="50" charset="-128"/>
                <a:ea typeface="HG丸ｺﾞｼｯｸM-PRO" panose="020F0600000000000000" pitchFamily="50" charset="-128"/>
              </a:rPr>
              <a:t>３</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年２月</a:t>
            </a:r>
            <a:r>
              <a:rPr lang="ja-JP" altLang="en-US" sz="2200" dirty="0">
                <a:solidFill>
                  <a:prstClr val="black"/>
                </a:solidFill>
                <a:latin typeface="HG丸ｺﾞｼｯｸM-PRO" panose="020F0600000000000000" pitchFamily="50" charset="-128"/>
                <a:ea typeface="HG丸ｺﾞｼｯｸM-PRO" panose="020F0600000000000000" pitchFamily="50" charset="-128"/>
              </a:rPr>
              <a:t>吉日</a:t>
            </a:r>
          </a:p>
          <a:p>
            <a:pPr marL="0" lvl="0" indent="0">
              <a:spcBef>
                <a:spcPts val="600"/>
              </a:spcBef>
              <a:buClr>
                <a:srgbClr val="FE8637"/>
              </a:buClr>
              <a:buNone/>
            </a:pPr>
            <a:r>
              <a:rPr lang="ja-JP" altLang="en-US" sz="2200" dirty="0">
                <a:solidFill>
                  <a:prstClr val="black"/>
                </a:solidFill>
                <a:latin typeface="HG丸ｺﾞｼｯｸM-PRO" panose="020F0600000000000000" pitchFamily="50" charset="-128"/>
                <a:ea typeface="HG丸ｺﾞｼｯｸM-PRO" panose="020F0600000000000000" pitchFamily="50" charset="-128"/>
              </a:rPr>
              <a:t>　　　　　　　　　　　　　　</a:t>
            </a:r>
            <a:r>
              <a:rPr lang="ja-JP" altLang="en-US" sz="2200" dirty="0" smtClean="0">
                <a:solidFill>
                  <a:prstClr val="black"/>
                </a:solidFill>
                <a:latin typeface="HG丸ｺﾞｼｯｸM-PRO" panose="020F0600000000000000" pitchFamily="50" charset="-128"/>
                <a:ea typeface="HG丸ｺﾞｼｯｸM-PRO" panose="020F0600000000000000" pitchFamily="50" charset="-128"/>
              </a:rPr>
              <a:t>　　広尾</a:t>
            </a:r>
            <a:r>
              <a:rPr lang="ja-JP" altLang="en-US" sz="2200" dirty="0">
                <a:solidFill>
                  <a:prstClr val="black"/>
                </a:solidFill>
                <a:latin typeface="HG丸ｺﾞｼｯｸM-PRO" panose="020F0600000000000000" pitchFamily="50" charset="-128"/>
                <a:ea typeface="HG丸ｺﾞｼｯｸM-PRO" panose="020F0600000000000000" pitchFamily="50" charset="-128"/>
              </a:rPr>
              <a:t>町長　村　瀨　　優</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D3933D4-1257-4EC3-BA34-CC15D14399FE}" type="slidenum">
              <a:rPr kumimoji="1" lang="ja-JP" altLang="en-US" sz="2000" smtClean="0"/>
              <a:t>15</a:t>
            </a:fld>
            <a:endParaRPr kumimoji="1" lang="ja-JP" altLang="en-US" sz="2000" dirty="0"/>
          </a:p>
        </p:txBody>
      </p:sp>
    </p:spTree>
    <p:extLst>
      <p:ext uri="{BB962C8B-B14F-4D97-AF65-F5344CB8AC3E}">
        <p14:creationId xmlns:p14="http://schemas.microsoft.com/office/powerpoint/2010/main" val="81958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412776"/>
            <a:ext cx="8686800" cy="5112568"/>
          </a:xfrm>
        </p:spPr>
        <p:txBody>
          <a:bodyPr>
            <a:normAutofit fontScale="92500" lnSpcReduction="20000"/>
          </a:bodyPr>
          <a:lstStyle/>
          <a:p>
            <a:pPr marL="0" indent="0">
              <a:buNone/>
            </a:pPr>
            <a:r>
              <a:rPr lang="ja-JP" altLang="en-US" sz="2400" dirty="0">
                <a:solidFill>
                  <a:srgbClr val="C00000"/>
                </a:solidFill>
              </a:rPr>
              <a:t>＜プロジェクト内容＞</a:t>
            </a:r>
          </a:p>
          <a:p>
            <a:pPr marL="0" indent="0" algn="ctr">
              <a:buNone/>
            </a:pPr>
            <a:r>
              <a:rPr lang="ja-JP" altLang="en-US" sz="2400" dirty="0">
                <a:latin typeface="HGｺﾞｼｯｸM" panose="020B0609000000000000" pitchFamily="49" charset="-128"/>
                <a:ea typeface="HGｺﾞｼｯｸM" panose="020B0609000000000000" pitchFamily="49" charset="-128"/>
              </a:rPr>
              <a:t>「親と暮らせない子供たちのクリスマスを応援</a:t>
            </a:r>
            <a:r>
              <a:rPr lang="ja-JP" altLang="en-US" sz="2400" dirty="0" smtClean="0">
                <a:latin typeface="HGｺﾞｼｯｸM" panose="020B0609000000000000" pitchFamily="49" charset="-128"/>
                <a:ea typeface="HGｺﾞｼｯｸM" panose="020B0609000000000000" pitchFamily="49" charset="-128"/>
              </a:rPr>
              <a:t>」</a:t>
            </a:r>
          </a:p>
          <a:p>
            <a:pPr marL="0" indent="0">
              <a:buNone/>
            </a:pPr>
            <a:endParaRPr lang="ja-JP" altLang="en-US" sz="2400" dirty="0" smtClean="0">
              <a:latin typeface="HGｺﾞｼｯｸM" panose="020B0609000000000000" pitchFamily="49" charset="-128"/>
              <a:ea typeface="HGｺﾞｼｯｸM" panose="020B0609000000000000" pitchFamily="49" charset="-128"/>
            </a:endParaRPr>
          </a:p>
          <a:p>
            <a:pPr marL="0" indent="0">
              <a:buNone/>
            </a:pPr>
            <a:r>
              <a:rPr lang="ja-JP" altLang="en-US" sz="2400" dirty="0" smtClean="0">
                <a:latin typeface="HGｺﾞｼｯｸM" panose="020B0609000000000000" pitchFamily="49" charset="-128"/>
                <a:ea typeface="HGｺﾞｼｯｸM" panose="020B0609000000000000" pitchFamily="49" charset="-128"/>
              </a:rPr>
              <a:t>　ひろおサンタメール事業を通じて、広尾町民と企業等の参画により取り組みを実施しました。</a:t>
            </a:r>
          </a:p>
          <a:p>
            <a:pPr marL="0" indent="0">
              <a:buNone/>
            </a:pPr>
            <a:r>
              <a:rPr lang="ja-JP" altLang="en-US" sz="2400" dirty="0" smtClean="0">
                <a:solidFill>
                  <a:srgbClr val="C00000"/>
                </a:solidFill>
              </a:rPr>
              <a:t>＜道内施設</a:t>
            </a:r>
            <a:r>
              <a:rPr lang="ja-JP" altLang="en-US" sz="2400" dirty="0">
                <a:solidFill>
                  <a:srgbClr val="C00000"/>
                </a:solidFill>
              </a:rPr>
              <a:t>＞</a:t>
            </a:r>
          </a:p>
          <a:p>
            <a:pPr marL="0" indent="0">
              <a:buNone/>
            </a:pPr>
            <a:r>
              <a:rPr lang="ja-JP" altLang="en-US" sz="2400" dirty="0">
                <a:latin typeface="HGｺﾞｼｯｸM" panose="020B0609000000000000" pitchFamily="49" charset="-128"/>
                <a:ea typeface="HGｺﾞｼｯｸM" panose="020B0609000000000000" pitchFamily="49" charset="-128"/>
              </a:rPr>
              <a:t>　</a:t>
            </a:r>
            <a:r>
              <a:rPr lang="ja-JP" altLang="en-US" sz="2400" dirty="0" smtClean="0">
                <a:solidFill>
                  <a:schemeClr val="tx1"/>
                </a:solidFill>
                <a:latin typeface="HGｺﾞｼｯｸM" panose="020B0609000000000000" pitchFamily="49" charset="-128"/>
                <a:ea typeface="HGｺﾞｼｯｸM" panose="020B0609000000000000" pitchFamily="49" charset="-128"/>
              </a:rPr>
              <a:t>児童</a:t>
            </a:r>
            <a:r>
              <a:rPr lang="ja-JP" altLang="en-US" sz="2400" dirty="0">
                <a:solidFill>
                  <a:schemeClr val="tx1"/>
                </a:solidFill>
                <a:latin typeface="HGｺﾞｼｯｸM" panose="020B0609000000000000" pitchFamily="49" charset="-128"/>
                <a:ea typeface="HGｺﾞｼｯｸM" panose="020B0609000000000000" pitchFamily="49" charset="-128"/>
              </a:rPr>
              <a:t>養護施設　</a:t>
            </a:r>
            <a:r>
              <a:rPr lang="ja-JP" altLang="en-US" dirty="0" smtClean="0">
                <a:solidFill>
                  <a:schemeClr val="tx1"/>
                </a:solidFill>
                <a:latin typeface="HGｺﾞｼｯｸM" panose="020B0609000000000000" pitchFamily="49" charset="-128"/>
                <a:ea typeface="HGｺﾞｼｯｸM" panose="020B0609000000000000" pitchFamily="49" charset="-128"/>
              </a:rPr>
              <a:t>岩内厚生園</a:t>
            </a:r>
            <a:r>
              <a:rPr lang="ja-JP" altLang="en-US" sz="2400" dirty="0" smtClean="0">
                <a:solidFill>
                  <a:schemeClr val="tx1"/>
                </a:solidFill>
                <a:latin typeface="HGｺﾞｼｯｸM" panose="020B0609000000000000" pitchFamily="49" charset="-128"/>
                <a:ea typeface="HGｺﾞｼｯｸM" panose="020B0609000000000000" pitchFamily="49" charset="-128"/>
              </a:rPr>
              <a:t>（岩内町）</a:t>
            </a:r>
            <a:endParaRPr lang="ja-JP" altLang="en-US" sz="2400" dirty="0">
              <a:solidFill>
                <a:schemeClr val="tx1"/>
              </a:solidFill>
              <a:latin typeface="HGｺﾞｼｯｸM" panose="020B0609000000000000" pitchFamily="49" charset="-128"/>
              <a:ea typeface="HGｺﾞｼｯｸM" panose="020B0609000000000000" pitchFamily="49" charset="-128"/>
            </a:endParaRPr>
          </a:p>
          <a:p>
            <a:pPr marL="0" lvl="0" indent="0">
              <a:buClr>
                <a:srgbClr val="F0A22E"/>
              </a:buClr>
              <a:buNone/>
            </a:pPr>
            <a:r>
              <a:rPr lang="ja-JP" altLang="en-US" sz="2400" dirty="0">
                <a:solidFill>
                  <a:schemeClr val="tx1"/>
                </a:solidFill>
                <a:latin typeface="HGｺﾞｼｯｸM" panose="020B0609000000000000" pitchFamily="49" charset="-128"/>
                <a:ea typeface="HGｺﾞｼｯｸM" panose="020B0609000000000000" pitchFamily="49" charset="-128"/>
              </a:rPr>
              <a:t>　</a:t>
            </a:r>
            <a:r>
              <a:rPr lang="ja-JP" altLang="en-US" sz="2400" dirty="0" smtClean="0">
                <a:solidFill>
                  <a:schemeClr val="tx1"/>
                </a:solidFill>
                <a:latin typeface="HGｺﾞｼｯｸM" panose="020B0609000000000000" pitchFamily="49" charset="-128"/>
                <a:ea typeface="HGｺﾞｼｯｸM" panose="020B0609000000000000" pitchFamily="49" charset="-128"/>
              </a:rPr>
              <a:t>児童</a:t>
            </a:r>
            <a:r>
              <a:rPr lang="ja-JP" altLang="en-US" sz="2400" dirty="0">
                <a:solidFill>
                  <a:schemeClr val="tx1"/>
                </a:solidFill>
                <a:latin typeface="HGｺﾞｼｯｸM" panose="020B0609000000000000" pitchFamily="49" charset="-128"/>
                <a:ea typeface="HGｺﾞｼｯｸM" panose="020B0609000000000000" pitchFamily="49" charset="-128"/>
              </a:rPr>
              <a:t>養護施設　</a:t>
            </a:r>
            <a:r>
              <a:rPr lang="ja-JP" altLang="en-US" dirty="0" smtClean="0">
                <a:solidFill>
                  <a:schemeClr val="tx1"/>
                </a:solidFill>
                <a:latin typeface="HGｺﾞｼｯｸM" panose="020B0609000000000000" pitchFamily="49" charset="-128"/>
                <a:ea typeface="HGｺﾞｼｯｸM" panose="020B0609000000000000" pitchFamily="49" charset="-128"/>
              </a:rPr>
              <a:t>歌棄洗心学園</a:t>
            </a:r>
            <a:r>
              <a:rPr lang="ja-JP" altLang="en-US" sz="2400" dirty="0" smtClean="0">
                <a:solidFill>
                  <a:schemeClr val="tx1"/>
                </a:solidFill>
                <a:latin typeface="HGｺﾞｼｯｸM" panose="020B0609000000000000" pitchFamily="49" charset="-128"/>
                <a:ea typeface="HGｺﾞｼｯｸM" panose="020B0609000000000000" pitchFamily="49" charset="-128"/>
              </a:rPr>
              <a:t>（</a:t>
            </a:r>
            <a:r>
              <a:rPr lang="ja-JP" altLang="en-US" dirty="0" smtClean="0">
                <a:solidFill>
                  <a:schemeClr val="tx1"/>
                </a:solidFill>
                <a:latin typeface="HGｺﾞｼｯｸM" panose="020B0609000000000000" pitchFamily="49" charset="-128"/>
                <a:ea typeface="HGｺﾞｼｯｸM" panose="020B0609000000000000" pitchFamily="49" charset="-128"/>
              </a:rPr>
              <a:t>寿都町</a:t>
            </a:r>
            <a:r>
              <a:rPr lang="ja-JP" altLang="en-US" sz="2400" dirty="0" smtClean="0">
                <a:solidFill>
                  <a:schemeClr val="tx1"/>
                </a:solidFill>
                <a:latin typeface="HGｺﾞｼｯｸM" panose="020B0609000000000000" pitchFamily="49" charset="-128"/>
                <a:ea typeface="HGｺﾞｼｯｸM" panose="020B0609000000000000" pitchFamily="49" charset="-128"/>
              </a:rPr>
              <a:t>）</a:t>
            </a:r>
            <a:endParaRPr lang="en-US" altLang="ja-JP" sz="2400" dirty="0" smtClean="0">
              <a:solidFill>
                <a:schemeClr val="tx1"/>
              </a:solidFill>
              <a:latin typeface="HGｺﾞｼｯｸM" panose="020B0609000000000000" pitchFamily="49" charset="-128"/>
              <a:ea typeface="HGｺﾞｼｯｸM" panose="020B0609000000000000" pitchFamily="49" charset="-128"/>
            </a:endParaRPr>
          </a:p>
          <a:p>
            <a:pPr marL="0" lvl="0" indent="0">
              <a:buClr>
                <a:srgbClr val="F0A22E"/>
              </a:buClr>
              <a:buNone/>
            </a:pPr>
            <a:r>
              <a:rPr lang="ja-JP" altLang="en-US" dirty="0">
                <a:solidFill>
                  <a:schemeClr val="tx1"/>
                </a:solidFill>
                <a:latin typeface="HGｺﾞｼｯｸM" panose="020B0609000000000000" pitchFamily="49" charset="-128"/>
                <a:ea typeface="HGｺﾞｼｯｸM" panose="020B0609000000000000" pitchFamily="49" charset="-128"/>
              </a:rPr>
              <a:t>　児童養護</a:t>
            </a:r>
            <a:r>
              <a:rPr lang="ja-JP" altLang="en-US" dirty="0" smtClean="0">
                <a:solidFill>
                  <a:schemeClr val="tx1"/>
                </a:solidFill>
                <a:latin typeface="HGｺﾞｼｯｸM" panose="020B0609000000000000" pitchFamily="49" charset="-128"/>
                <a:ea typeface="HGｺﾞｼｯｸM" panose="020B0609000000000000" pitchFamily="49" charset="-128"/>
              </a:rPr>
              <a:t>施設　北海暁星学院</a:t>
            </a:r>
            <a:r>
              <a:rPr lang="en-US" altLang="ja-JP" dirty="0" smtClean="0">
                <a:solidFill>
                  <a:schemeClr val="tx1"/>
                </a:solidFill>
                <a:latin typeface="HGｺﾞｼｯｸM" panose="020B0609000000000000" pitchFamily="49" charset="-128"/>
                <a:ea typeface="HGｺﾞｼｯｸM" panose="020B0609000000000000" pitchFamily="49" charset="-128"/>
              </a:rPr>
              <a:t>(</a:t>
            </a:r>
            <a:r>
              <a:rPr lang="ja-JP" altLang="en-US" dirty="0" smtClean="0">
                <a:solidFill>
                  <a:schemeClr val="tx1"/>
                </a:solidFill>
                <a:latin typeface="HGｺﾞｼｯｸM" panose="020B0609000000000000" pitchFamily="49" charset="-128"/>
                <a:ea typeface="HGｺﾞｼｯｸM" panose="020B0609000000000000" pitchFamily="49" charset="-128"/>
              </a:rPr>
              <a:t>浦河町</a:t>
            </a:r>
            <a:r>
              <a:rPr lang="en-US" altLang="ja-JP" dirty="0" smtClean="0">
                <a:solidFill>
                  <a:schemeClr val="tx1"/>
                </a:solidFill>
                <a:latin typeface="HGｺﾞｼｯｸM" panose="020B0609000000000000" pitchFamily="49" charset="-128"/>
                <a:ea typeface="HGｺﾞｼｯｸM" panose="020B0609000000000000" pitchFamily="49" charset="-128"/>
              </a:rPr>
              <a:t>)</a:t>
            </a:r>
            <a:endParaRPr lang="en-US" altLang="ja-JP" sz="2400" dirty="0" smtClean="0">
              <a:solidFill>
                <a:schemeClr val="tx1"/>
              </a:solidFill>
              <a:latin typeface="HGｺﾞｼｯｸM" panose="020B0609000000000000" pitchFamily="49" charset="-128"/>
              <a:ea typeface="HGｺﾞｼｯｸM" panose="020B0609000000000000" pitchFamily="49" charset="-128"/>
            </a:endParaRPr>
          </a:p>
          <a:p>
            <a:pPr marL="0" lvl="0" indent="0" algn="r">
              <a:buClr>
                <a:srgbClr val="F0A22E"/>
              </a:buClr>
              <a:buNone/>
            </a:pPr>
            <a:r>
              <a:rPr lang="ja-JP" altLang="en-US" dirty="0">
                <a:latin typeface="HGｺﾞｼｯｸM" panose="020B0609000000000000" pitchFamily="49" charset="-128"/>
                <a:ea typeface="HGｺﾞｼｯｸM" panose="020B0609000000000000" pitchFamily="49" charset="-128"/>
              </a:rPr>
              <a:t>　</a:t>
            </a:r>
            <a:r>
              <a:rPr lang="ja-JP" altLang="en-US" dirty="0" smtClean="0">
                <a:latin typeface="HGｺﾞｼｯｸM" panose="020B0609000000000000" pitchFamily="49" charset="-128"/>
                <a:ea typeface="HGｺﾞｼｯｸM" panose="020B0609000000000000" pitchFamily="49" charset="-128"/>
              </a:rPr>
              <a:t>　　　　　</a:t>
            </a:r>
            <a:r>
              <a:rPr lang="en-US" altLang="ja-JP" dirty="0" smtClean="0">
                <a:solidFill>
                  <a:schemeClr val="tx1"/>
                </a:solidFill>
                <a:latin typeface="HGｺﾞｼｯｸM" panose="020B0609000000000000" pitchFamily="49" charset="-128"/>
                <a:ea typeface="HGｺﾞｼｯｸM" panose="020B0609000000000000" pitchFamily="49" charset="-128"/>
              </a:rPr>
              <a:t>※</a:t>
            </a:r>
            <a:r>
              <a:rPr lang="ja-JP" altLang="en-US" dirty="0">
                <a:solidFill>
                  <a:schemeClr val="tx1"/>
                </a:solidFill>
                <a:latin typeface="HGｺﾞｼｯｸM" panose="020B0609000000000000" pitchFamily="49" charset="-128"/>
                <a:ea typeface="HGｺﾞｼｯｸM" panose="020B0609000000000000" pitchFamily="49" charset="-128"/>
              </a:rPr>
              <a:t>日</a:t>
            </a:r>
            <a:r>
              <a:rPr lang="ja-JP" altLang="en-US" dirty="0" smtClean="0">
                <a:solidFill>
                  <a:schemeClr val="tx1"/>
                </a:solidFill>
                <a:latin typeface="HGｺﾞｼｯｸM" panose="020B0609000000000000" pitchFamily="49" charset="-128"/>
                <a:ea typeface="HGｺﾞｼｯｸM" panose="020B0609000000000000" pitchFamily="49" charset="-128"/>
              </a:rPr>
              <a:t>高信金　「まちづくりに関する包括連携</a:t>
            </a:r>
            <a:endParaRPr lang="en-US" altLang="ja-JP" dirty="0" smtClean="0">
              <a:solidFill>
                <a:schemeClr val="tx1"/>
              </a:solidFill>
              <a:latin typeface="HGｺﾞｼｯｸM" panose="020B0609000000000000" pitchFamily="49" charset="-128"/>
              <a:ea typeface="HGｺﾞｼｯｸM" panose="020B0609000000000000" pitchFamily="49" charset="-128"/>
            </a:endParaRPr>
          </a:p>
          <a:p>
            <a:pPr marL="0" lvl="0" indent="0" algn="r">
              <a:buClr>
                <a:srgbClr val="F0A22E"/>
              </a:buClr>
              <a:buNone/>
            </a:pPr>
            <a:r>
              <a:rPr lang="ja-JP" altLang="en-US" dirty="0" smtClean="0">
                <a:solidFill>
                  <a:schemeClr val="tx1"/>
                </a:solidFill>
                <a:latin typeface="HGｺﾞｼｯｸM" panose="020B0609000000000000" pitchFamily="49" charset="-128"/>
                <a:ea typeface="HGｺﾞｼｯｸM" panose="020B0609000000000000" pitchFamily="49" charset="-128"/>
              </a:rPr>
              <a:t>協定」による地域貢献事業　　</a:t>
            </a:r>
            <a:endParaRPr lang="en-US" altLang="ja-JP" dirty="0">
              <a:latin typeface="HGｺﾞｼｯｸM" panose="020B0609000000000000" pitchFamily="49" charset="-128"/>
              <a:ea typeface="HGｺﾞｼｯｸM" panose="020B0609000000000000" pitchFamily="49" charset="-128"/>
            </a:endParaRPr>
          </a:p>
          <a:p>
            <a:pPr marL="0" lvl="0" indent="0">
              <a:buClr>
                <a:srgbClr val="F0A22E"/>
              </a:buClr>
              <a:buNone/>
            </a:pPr>
            <a:r>
              <a:rPr lang="ja-JP" altLang="en-US" sz="2400" dirty="0" smtClean="0">
                <a:solidFill>
                  <a:srgbClr val="C00000"/>
                </a:solidFill>
              </a:rPr>
              <a:t>＜道外施設</a:t>
            </a:r>
            <a:r>
              <a:rPr lang="ja-JP" altLang="en-US" sz="2400" dirty="0">
                <a:solidFill>
                  <a:srgbClr val="C00000"/>
                </a:solidFill>
              </a:rPr>
              <a:t>＞</a:t>
            </a:r>
          </a:p>
          <a:p>
            <a:pPr marL="0" lvl="0" indent="0">
              <a:buClr>
                <a:srgbClr val="F0A22E"/>
              </a:buClr>
              <a:buNone/>
            </a:pPr>
            <a:r>
              <a:rPr lang="ja-JP" altLang="en-US" sz="2400" dirty="0">
                <a:solidFill>
                  <a:srgbClr val="4E3B30"/>
                </a:solidFill>
                <a:latin typeface="HGｺﾞｼｯｸM" panose="020B0609000000000000" pitchFamily="49" charset="-128"/>
                <a:ea typeface="HGｺﾞｼｯｸM" panose="020B0609000000000000" pitchFamily="49" charset="-128"/>
              </a:rPr>
              <a:t>　</a:t>
            </a:r>
            <a:r>
              <a:rPr lang="ja-JP" altLang="en-US" sz="2400" dirty="0" smtClean="0">
                <a:solidFill>
                  <a:schemeClr val="tx1"/>
                </a:solidFill>
                <a:latin typeface="HGｺﾞｼｯｸM" panose="020B0609000000000000" pitchFamily="49" charset="-128"/>
                <a:ea typeface="HGｺﾞｼｯｸM" panose="020B0609000000000000" pitchFamily="49" charset="-128"/>
              </a:rPr>
              <a:t>児童</a:t>
            </a:r>
            <a:r>
              <a:rPr lang="ja-JP" altLang="en-US" sz="2400" dirty="0">
                <a:solidFill>
                  <a:schemeClr val="tx1"/>
                </a:solidFill>
                <a:latin typeface="HGｺﾞｼｯｸM" panose="020B0609000000000000" pitchFamily="49" charset="-128"/>
                <a:ea typeface="HGｺﾞｼｯｸM" panose="020B0609000000000000" pitchFamily="49" charset="-128"/>
              </a:rPr>
              <a:t>養護施設　</a:t>
            </a:r>
            <a:r>
              <a:rPr lang="ja-JP" altLang="en-US" dirty="0" smtClean="0">
                <a:solidFill>
                  <a:schemeClr val="tx1"/>
                </a:solidFill>
                <a:latin typeface="HGｺﾞｼｯｸM" panose="020B0609000000000000" pitchFamily="49" charset="-128"/>
                <a:ea typeface="HGｺﾞｼｯｸM" panose="020B0609000000000000" pitchFamily="49" charset="-128"/>
              </a:rPr>
              <a:t>美光園</a:t>
            </a:r>
            <a:r>
              <a:rPr lang="ja-JP" altLang="en-US" sz="2400" dirty="0" smtClean="0">
                <a:solidFill>
                  <a:schemeClr val="tx1"/>
                </a:solidFill>
                <a:latin typeface="HGｺﾞｼｯｸM" panose="020B0609000000000000" pitchFamily="49" charset="-128"/>
                <a:ea typeface="HGｺﾞｼｯｸM" panose="020B0609000000000000" pitchFamily="49" charset="-128"/>
              </a:rPr>
              <a:t>（青森県）</a:t>
            </a:r>
            <a:endParaRPr lang="en-US" altLang="ja-JP" sz="2400" dirty="0" smtClean="0">
              <a:solidFill>
                <a:schemeClr val="tx1"/>
              </a:solidFill>
              <a:latin typeface="HGｺﾞｼｯｸM" panose="020B0609000000000000" pitchFamily="49" charset="-128"/>
              <a:ea typeface="HGｺﾞｼｯｸM" panose="020B0609000000000000" pitchFamily="49" charset="-128"/>
            </a:endParaRPr>
          </a:p>
          <a:p>
            <a:pPr marL="0" lvl="0" indent="0">
              <a:buClr>
                <a:srgbClr val="F0A22E"/>
              </a:buClr>
              <a:buNone/>
            </a:pPr>
            <a:r>
              <a:rPr lang="ja-JP" altLang="en-US" sz="2400" dirty="0" smtClean="0">
                <a:solidFill>
                  <a:schemeClr val="tx1"/>
                </a:solidFill>
                <a:latin typeface="HGｺﾞｼｯｸM" panose="020B0609000000000000" pitchFamily="49" charset="-128"/>
                <a:ea typeface="HGｺﾞｼｯｸM" panose="020B0609000000000000" pitchFamily="49" charset="-128"/>
              </a:rPr>
              <a:t>　</a:t>
            </a:r>
            <a:r>
              <a:rPr lang="ja-JP" altLang="en-US" sz="2400" dirty="0">
                <a:solidFill>
                  <a:schemeClr val="tx1"/>
                </a:solidFill>
                <a:latin typeface="HGｺﾞｼｯｸM" panose="020B0609000000000000" pitchFamily="49" charset="-128"/>
                <a:ea typeface="HGｺﾞｼｯｸM" panose="020B0609000000000000" pitchFamily="49" charset="-128"/>
              </a:rPr>
              <a:t>児童養護施設　</a:t>
            </a:r>
            <a:r>
              <a:rPr lang="ja-JP" altLang="en-US" dirty="0" smtClean="0">
                <a:solidFill>
                  <a:schemeClr val="tx1"/>
                </a:solidFill>
                <a:latin typeface="HGｺﾞｼｯｸM" panose="020B0609000000000000" pitchFamily="49" charset="-128"/>
                <a:ea typeface="HGｺﾞｼｯｸM" panose="020B0609000000000000" pitchFamily="49" charset="-128"/>
              </a:rPr>
              <a:t>横手市立県南愛児園</a:t>
            </a:r>
            <a:r>
              <a:rPr lang="ja-JP" altLang="en-US" sz="2400" dirty="0" smtClean="0">
                <a:solidFill>
                  <a:schemeClr val="tx1"/>
                </a:solidFill>
                <a:latin typeface="HGｺﾞｼｯｸM" panose="020B0609000000000000" pitchFamily="49" charset="-128"/>
                <a:ea typeface="HGｺﾞｼｯｸM" panose="020B0609000000000000" pitchFamily="49" charset="-128"/>
              </a:rPr>
              <a:t>（秋田県）</a:t>
            </a:r>
            <a:endParaRPr lang="en-US" altLang="ja-JP" sz="2400" dirty="0" smtClean="0">
              <a:solidFill>
                <a:schemeClr val="tx1"/>
              </a:solidFill>
              <a:latin typeface="HGｺﾞｼｯｸM" panose="020B0609000000000000" pitchFamily="49" charset="-128"/>
              <a:ea typeface="HGｺﾞｼｯｸM" panose="020B0609000000000000" pitchFamily="49" charset="-128"/>
            </a:endParaRPr>
          </a:p>
          <a:p>
            <a:pPr marL="0" lvl="0" indent="0">
              <a:buClr>
                <a:srgbClr val="F0A22E"/>
              </a:buClr>
              <a:buNone/>
            </a:pPr>
            <a:endParaRPr lang="ja-JP" altLang="en-US" sz="2400" dirty="0">
              <a:latin typeface="HGｺﾞｼｯｸM" panose="020B0609000000000000" pitchFamily="49" charset="-128"/>
              <a:ea typeface="HGｺﾞｼｯｸM" panose="020B0609000000000000" pitchFamily="49" charset="-128"/>
            </a:endParaRPr>
          </a:p>
          <a:p>
            <a:pPr marL="0" indent="0">
              <a:buClr>
                <a:srgbClr val="F0A22E"/>
              </a:buClr>
              <a:buNone/>
            </a:pPr>
            <a:endParaRPr lang="ja-JP" altLang="en-US" sz="2400" dirty="0">
              <a:latin typeface="HGｺﾞｼｯｸM" panose="020B0609000000000000" pitchFamily="49" charset="-128"/>
              <a:ea typeface="HGｺﾞｼｯｸM" panose="020B0609000000000000" pitchFamily="49" charset="-128"/>
            </a:endParaRPr>
          </a:p>
          <a:p>
            <a:pPr marL="0" lvl="0" indent="0">
              <a:buClr>
                <a:srgbClr val="F0A22E"/>
              </a:buClr>
              <a:buNone/>
            </a:pPr>
            <a:endParaRPr kumimoji="1" lang="ja-JP" altLang="en-US" sz="2400" dirty="0">
              <a:latin typeface="HGｺﾞｼｯｸM" panose="020B0609000000000000" pitchFamily="49" charset="-128"/>
              <a:ea typeface="HGｺﾞｼｯｸM" panose="020B0609000000000000" pitchFamily="49" charset="-128"/>
            </a:endParaRPr>
          </a:p>
        </p:txBody>
      </p:sp>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2</a:t>
            </a:fld>
            <a:endParaRPr kumimoji="1" lang="ja-JP" altLang="en-US" sz="2000" dirty="0"/>
          </a:p>
        </p:txBody>
      </p:sp>
      <p:sp>
        <p:nvSpPr>
          <p:cNvPr id="2" name="タイトル 1"/>
          <p:cNvSpPr>
            <a:spLocks noGrp="1"/>
          </p:cNvSpPr>
          <p:nvPr>
            <p:ph type="title"/>
          </p:nvPr>
        </p:nvSpPr>
        <p:spPr/>
        <p:txBody>
          <a:bodyPr/>
          <a:lstStyle/>
          <a:p>
            <a:r>
              <a:rPr lang="ja-JP" altLang="en-US" dirty="0" smtClean="0">
                <a:solidFill>
                  <a:srgbClr val="FF0000"/>
                </a:solidFill>
              </a:rPr>
              <a:t>プロジェクト実施内容</a:t>
            </a:r>
            <a:endParaRPr kumimoji="1" lang="ja-JP" altLang="en-US" dirty="0">
              <a:solidFill>
                <a:srgbClr val="FF0000"/>
              </a:solidFill>
            </a:endParaRPr>
          </a:p>
        </p:txBody>
      </p:sp>
    </p:spTree>
    <p:extLst>
      <p:ext uri="{BB962C8B-B14F-4D97-AF65-F5344CB8AC3E}">
        <p14:creationId xmlns:p14="http://schemas.microsoft.com/office/powerpoint/2010/main" val="2103007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844824"/>
            <a:ext cx="8136904" cy="4281339"/>
          </a:xfrm>
        </p:spPr>
        <p:txBody>
          <a:bodyPr>
            <a:normAutofit fontScale="92500"/>
          </a:bodyPr>
          <a:lstStyle/>
          <a:p>
            <a:pPr marL="0" lvl="0" indent="0">
              <a:spcBef>
                <a:spcPts val="600"/>
              </a:spcBef>
              <a:buClr>
                <a:srgbClr val="FE8637"/>
              </a:buClr>
              <a:buNone/>
            </a:pPr>
            <a:r>
              <a:rPr lang="ja-JP" altLang="en-US" sz="2400" b="1" dirty="0">
                <a:solidFill>
                  <a:srgbClr val="C00000"/>
                </a:solidFill>
                <a:latin typeface="+mn-ea"/>
              </a:rPr>
              <a:t>①広尾町民がプレゼントを届ける</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a:solidFill>
                  <a:schemeClr val="tx1"/>
                </a:solidFill>
                <a:latin typeface="HGP教科書体" panose="02020600000000000000" pitchFamily="18" charset="-128"/>
                <a:ea typeface="HGP教科書体" panose="02020600000000000000" pitchFamily="18" charset="-128"/>
              </a:rPr>
              <a:t>広尾サンタランドの理念「愛と平和　感謝と奉仕」を町民が実践するためにサンタメールを申込し、サンタの持つ夢をサンタメールに託した</a:t>
            </a:r>
            <a:r>
              <a:rPr lang="ja-JP" altLang="en-US" sz="2400" dirty="0" smtClean="0">
                <a:solidFill>
                  <a:schemeClr val="tx1"/>
                </a:solidFill>
                <a:latin typeface="HGP教科書体" panose="02020600000000000000" pitchFamily="18" charset="-128"/>
                <a:ea typeface="HGP教科書体" panose="02020600000000000000" pitchFamily="18" charset="-128"/>
              </a:rPr>
              <a:t>。</a:t>
            </a:r>
            <a:r>
              <a:rPr lang="ja-JP" altLang="en-US" dirty="0">
                <a:solidFill>
                  <a:schemeClr val="tx1"/>
                </a:solidFill>
                <a:latin typeface="HGP教科書体" panose="02020600000000000000" pitchFamily="18" charset="-128"/>
                <a:ea typeface="HGP教科書体" panose="02020600000000000000" pitchFamily="18" charset="-128"/>
              </a:rPr>
              <a:t>　</a:t>
            </a:r>
            <a:r>
              <a:rPr lang="ja-JP" altLang="en-US" dirty="0" smtClean="0">
                <a:solidFill>
                  <a:schemeClr val="tx1"/>
                </a:solidFill>
                <a:latin typeface="HGP教科書体" panose="02020600000000000000" pitchFamily="18" charset="-128"/>
                <a:ea typeface="HGP教科書体" panose="02020600000000000000" pitchFamily="18" charset="-128"/>
              </a:rPr>
              <a:t>　　</a:t>
            </a:r>
            <a:r>
              <a:rPr lang="ja-JP" altLang="en-US" sz="2400" dirty="0" smtClean="0">
                <a:solidFill>
                  <a:schemeClr val="tx1"/>
                </a:solidFill>
                <a:latin typeface="HGP教科書体" panose="02020600000000000000" pitchFamily="18" charset="-128"/>
                <a:ea typeface="HGP教科書体" panose="02020600000000000000" pitchFamily="18" charset="-128"/>
              </a:rPr>
              <a:t>申込</a:t>
            </a:r>
            <a:r>
              <a:rPr lang="ja-JP" altLang="en-US" sz="2400" dirty="0">
                <a:solidFill>
                  <a:schemeClr val="tx1"/>
                </a:solidFill>
                <a:latin typeface="HGP教科書体" panose="02020600000000000000" pitchFamily="18" charset="-128"/>
                <a:ea typeface="HGP教科書体" panose="02020600000000000000" pitchFamily="18" charset="-128"/>
              </a:rPr>
              <a:t>料金１通</a:t>
            </a:r>
            <a:r>
              <a:rPr lang="ja-JP" altLang="en-US" sz="2400" dirty="0" smtClean="0">
                <a:solidFill>
                  <a:schemeClr val="tx1"/>
                </a:solidFill>
                <a:latin typeface="HGP教科書体" panose="02020600000000000000" pitchFamily="18" charset="-128"/>
                <a:ea typeface="HGP教科書体" panose="02020600000000000000" pitchFamily="18" charset="-128"/>
              </a:rPr>
              <a:t>５００円（</a:t>
            </a:r>
            <a:r>
              <a:rPr lang="ja-JP" altLang="en-US" sz="2400" dirty="0">
                <a:solidFill>
                  <a:schemeClr val="tx1"/>
                </a:solidFill>
                <a:latin typeface="HGP教科書体" panose="02020600000000000000" pitchFamily="18" charset="-128"/>
                <a:ea typeface="HGP教科書体" panose="02020600000000000000" pitchFamily="18" charset="-128"/>
              </a:rPr>
              <a:t>サンタメール代金４００円＋プレゼント代１００円）</a:t>
            </a:r>
          </a:p>
          <a:p>
            <a:pPr marL="0" lvl="0" indent="0">
              <a:spcBef>
                <a:spcPts val="600"/>
              </a:spcBef>
              <a:buClr>
                <a:srgbClr val="FE8637"/>
              </a:buClr>
              <a:buNone/>
            </a:pPr>
            <a:endParaRPr lang="en-US" altLang="ja-JP" sz="2400" b="1" dirty="0" smtClean="0">
              <a:solidFill>
                <a:schemeClr val="tx1"/>
              </a:solidFill>
              <a:latin typeface="+mn-ea"/>
            </a:endParaRPr>
          </a:p>
          <a:p>
            <a:pPr marL="0" lvl="0" indent="0">
              <a:spcBef>
                <a:spcPts val="600"/>
              </a:spcBef>
              <a:buClr>
                <a:srgbClr val="FE8637"/>
              </a:buClr>
              <a:buNone/>
            </a:pPr>
            <a:r>
              <a:rPr lang="ja-JP" altLang="en-US" sz="2400" b="1" dirty="0" smtClean="0">
                <a:solidFill>
                  <a:srgbClr val="C00000"/>
                </a:solidFill>
                <a:latin typeface="+mn-ea"/>
              </a:rPr>
              <a:t>②</a:t>
            </a:r>
            <a:r>
              <a:rPr lang="ja-JP" altLang="en-US" sz="2400" b="1" dirty="0">
                <a:solidFill>
                  <a:srgbClr val="C00000"/>
                </a:solidFill>
                <a:latin typeface="+mn-ea"/>
              </a:rPr>
              <a:t>企業等の連携により、プレゼントを届ける</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a:solidFill>
                  <a:schemeClr val="tx1"/>
                </a:solidFill>
                <a:latin typeface="HGP教科書体" panose="02020600000000000000" pitchFamily="18" charset="-128"/>
                <a:ea typeface="HGP教科書体" panose="02020600000000000000" pitchFamily="18" charset="-128"/>
              </a:rPr>
              <a:t>企業によるＣＳＲ活動の一環として参画していただき、サンタメール</a:t>
            </a:r>
            <a:r>
              <a:rPr lang="ja-JP" altLang="en-US" sz="2400" dirty="0" smtClean="0">
                <a:solidFill>
                  <a:schemeClr val="tx1"/>
                </a:solidFill>
                <a:latin typeface="HGP教科書体" panose="02020600000000000000" pitchFamily="18" charset="-128"/>
                <a:ea typeface="HGP教科書体" panose="02020600000000000000" pitchFamily="18" charset="-128"/>
              </a:rPr>
              <a:t>の　申込</a:t>
            </a:r>
            <a:r>
              <a:rPr lang="ja-JP" altLang="en-US" sz="2400" dirty="0">
                <a:solidFill>
                  <a:schemeClr val="tx1"/>
                </a:solidFill>
                <a:latin typeface="HGP教科書体" panose="02020600000000000000" pitchFamily="18" charset="-128"/>
                <a:ea typeface="HGP教科書体" panose="02020600000000000000" pitchFamily="18" charset="-128"/>
              </a:rPr>
              <a:t>受付、料金の取りまとめを行っていただいた。申込料金５００円のうち、１００円をプレゼント代とした</a:t>
            </a:r>
            <a:r>
              <a:rPr lang="ja-JP" altLang="en-US" sz="2400" dirty="0" smtClean="0">
                <a:solidFill>
                  <a:schemeClr val="tx1"/>
                </a:solidFill>
                <a:latin typeface="HGP教科書体" panose="02020600000000000000" pitchFamily="18" charset="-128"/>
                <a:ea typeface="HGP教科書体" panose="02020600000000000000" pitchFamily="18" charset="-128"/>
              </a:rPr>
              <a:t>。</a:t>
            </a:r>
            <a:endParaRPr lang="en-US" altLang="ja-JP" sz="2400" dirty="0" smtClean="0">
              <a:solidFill>
                <a:schemeClr val="tx1"/>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dirty="0">
                <a:solidFill>
                  <a:schemeClr val="tx1"/>
                </a:solidFill>
                <a:latin typeface="HGP教科書体" panose="02020600000000000000" pitchFamily="18" charset="-128"/>
                <a:ea typeface="HGP教科書体" panose="02020600000000000000" pitchFamily="18" charset="-128"/>
              </a:rPr>
              <a:t>　</a:t>
            </a:r>
            <a:r>
              <a:rPr lang="ja-JP" altLang="en-US" dirty="0" smtClean="0">
                <a:solidFill>
                  <a:schemeClr val="tx1"/>
                </a:solidFill>
                <a:latin typeface="HGP教科書体" panose="02020600000000000000" pitchFamily="18" charset="-128"/>
                <a:ea typeface="HGP教科書体" panose="02020600000000000000" pitchFamily="18" charset="-128"/>
              </a:rPr>
              <a:t>①＋②を合計し、クリスマスプレゼントと入所者全員へサンタメールを届けた。</a:t>
            </a:r>
            <a:endParaRPr lang="ja-JP" altLang="en-US" sz="2400" dirty="0">
              <a:solidFill>
                <a:schemeClr val="tx1"/>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endParaRPr lang="en-US" altLang="ja-JP" sz="2400" b="1" dirty="0" smtClean="0">
              <a:solidFill>
                <a:srgbClr val="C00000"/>
              </a:solidFill>
              <a:latin typeface="+mn-ea"/>
            </a:endParaRPr>
          </a:p>
          <a:p>
            <a:pPr marL="0" indent="0">
              <a:buNone/>
            </a:pPr>
            <a:endParaRPr kumimoji="1" lang="ja-JP" altLang="en-US" dirty="0"/>
          </a:p>
        </p:txBody>
      </p:sp>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3</a:t>
            </a:fld>
            <a:endParaRPr kumimoji="1" lang="ja-JP" altLang="en-US" sz="2000" dirty="0"/>
          </a:p>
        </p:txBody>
      </p:sp>
      <p:sp>
        <p:nvSpPr>
          <p:cNvPr id="2" name="タイトル 1"/>
          <p:cNvSpPr>
            <a:spLocks noGrp="1"/>
          </p:cNvSpPr>
          <p:nvPr>
            <p:ph type="title"/>
          </p:nvPr>
        </p:nvSpPr>
        <p:spPr/>
        <p:txBody>
          <a:bodyPr/>
          <a:lstStyle/>
          <a:p>
            <a:r>
              <a:rPr lang="ja-JP" altLang="en-US" dirty="0">
                <a:solidFill>
                  <a:srgbClr val="FF0000"/>
                </a:solidFill>
              </a:rPr>
              <a:t>取り組み内容</a:t>
            </a:r>
            <a:endParaRPr kumimoji="1" lang="ja-JP" altLang="en-US" dirty="0">
              <a:solidFill>
                <a:srgbClr val="FF0000"/>
              </a:solidFill>
            </a:endParaRPr>
          </a:p>
        </p:txBody>
      </p:sp>
    </p:spTree>
    <p:extLst>
      <p:ext uri="{BB962C8B-B14F-4D97-AF65-F5344CB8AC3E}">
        <p14:creationId xmlns:p14="http://schemas.microsoft.com/office/powerpoint/2010/main" val="955541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772816"/>
            <a:ext cx="8136904" cy="4464496"/>
          </a:xfrm>
        </p:spPr>
        <p:txBody>
          <a:bodyPr>
            <a:normAutofit fontScale="92500" lnSpcReduction="10000"/>
          </a:bodyPr>
          <a:lstStyle/>
          <a:p>
            <a:pPr marL="0" lvl="0" indent="0">
              <a:spcBef>
                <a:spcPts val="600"/>
              </a:spcBef>
              <a:buClr>
                <a:srgbClr val="FE8637"/>
              </a:buClr>
              <a:buNone/>
            </a:pPr>
            <a:r>
              <a:rPr lang="ja-JP" altLang="en-US" sz="2400" b="1" dirty="0">
                <a:solidFill>
                  <a:srgbClr val="C00000"/>
                </a:solidFill>
                <a:latin typeface="+mn-ea"/>
              </a:rPr>
              <a:t>①広尾町民がプレゼントを届ける</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町広報に</a:t>
            </a:r>
            <a:r>
              <a:rPr lang="ja-JP" altLang="en-US" sz="2400" dirty="0">
                <a:solidFill>
                  <a:prstClr val="black"/>
                </a:solidFill>
                <a:latin typeface="HGP教科書体" panose="02020600000000000000" pitchFamily="18" charset="-128"/>
                <a:ea typeface="HGP教科書体" panose="02020600000000000000" pitchFamily="18" charset="-128"/>
              </a:rPr>
              <a:t>申込</a:t>
            </a:r>
            <a:r>
              <a:rPr lang="ja-JP" altLang="en-US" sz="2400" dirty="0" smtClean="0">
                <a:solidFill>
                  <a:prstClr val="black"/>
                </a:solidFill>
                <a:latin typeface="HGP教科書体" panose="02020600000000000000" pitchFamily="18" charset="-128"/>
                <a:ea typeface="HGP教科書体" panose="02020600000000000000" pitchFamily="18" charset="-128"/>
              </a:rPr>
              <a:t>チラシを折り込んで告知</a:t>
            </a:r>
            <a:r>
              <a:rPr lang="ja-JP" altLang="en-US" sz="2400" dirty="0">
                <a:solidFill>
                  <a:prstClr val="black"/>
                </a:solidFill>
                <a:latin typeface="HGP教科書体" panose="02020600000000000000" pitchFamily="18" charset="-128"/>
                <a:ea typeface="HGP教科書体" panose="02020600000000000000" pitchFamily="18" charset="-128"/>
              </a:rPr>
              <a:t>した。</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町内</a:t>
            </a:r>
            <a:r>
              <a:rPr lang="ja-JP" altLang="en-US" dirty="0">
                <a:solidFill>
                  <a:prstClr val="black"/>
                </a:solidFill>
                <a:latin typeface="HGP教科書体" panose="02020600000000000000" pitchFamily="18" charset="-128"/>
                <a:ea typeface="HGP教科書体" panose="02020600000000000000" pitchFamily="18" charset="-128"/>
              </a:rPr>
              <a:t>２０</a:t>
            </a:r>
            <a:r>
              <a:rPr lang="ja-JP" altLang="en-US" sz="2400" dirty="0" smtClean="0">
                <a:solidFill>
                  <a:prstClr val="black"/>
                </a:solidFill>
                <a:latin typeface="HGP教科書体" panose="02020600000000000000" pitchFamily="18" charset="-128"/>
                <a:ea typeface="HGP教科書体" panose="02020600000000000000" pitchFamily="18" charset="-128"/>
              </a:rPr>
              <a:t>件</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６</a:t>
            </a:r>
            <a:r>
              <a:rPr lang="ja-JP" altLang="en-US" dirty="0" smtClean="0">
                <a:solidFill>
                  <a:prstClr val="black"/>
                </a:solidFill>
                <a:latin typeface="HGP教科書体" panose="02020600000000000000" pitchFamily="18" charset="-128"/>
                <a:ea typeface="HGP教科書体" panose="02020600000000000000" pitchFamily="18" charset="-128"/>
              </a:rPr>
              <a:t>２</a:t>
            </a:r>
            <a:r>
              <a:rPr lang="ja-JP" altLang="en-US" sz="2400" dirty="0" smtClean="0">
                <a:solidFill>
                  <a:prstClr val="black"/>
                </a:solidFill>
                <a:latin typeface="HGP教科書体" panose="02020600000000000000" pitchFamily="18" charset="-128"/>
                <a:ea typeface="HGP教科書体" panose="02020600000000000000" pitchFamily="18" charset="-128"/>
              </a:rPr>
              <a:t>通</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３１，０００</a:t>
            </a:r>
            <a:r>
              <a:rPr lang="ja-JP" altLang="en-US" sz="2400" dirty="0" smtClean="0">
                <a:solidFill>
                  <a:prstClr val="black"/>
                </a:solidFill>
                <a:latin typeface="HGP教科書体" panose="02020600000000000000" pitchFamily="18" charset="-128"/>
                <a:ea typeface="HGP教科書体" panose="02020600000000000000" pitchFamily="18" charset="-128"/>
              </a:rPr>
              <a:t>円</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６</a:t>
            </a:r>
            <a:r>
              <a:rPr lang="ja-JP" altLang="en-US" dirty="0" smtClean="0">
                <a:solidFill>
                  <a:prstClr val="black"/>
                </a:solidFill>
                <a:latin typeface="HGP教科書体" panose="02020600000000000000" pitchFamily="18" charset="-128"/>
                <a:ea typeface="HGP教科書体" panose="02020600000000000000" pitchFamily="18" charset="-128"/>
              </a:rPr>
              <a:t>２</a:t>
            </a:r>
            <a:r>
              <a:rPr lang="ja-JP" altLang="en-US" sz="2400" dirty="0" smtClean="0">
                <a:solidFill>
                  <a:prstClr val="black"/>
                </a:solidFill>
                <a:latin typeface="HGP教科書体" panose="02020600000000000000" pitchFamily="18" charset="-128"/>
                <a:ea typeface="HGP教科書体" panose="02020600000000000000" pitchFamily="18" charset="-128"/>
              </a:rPr>
              <a:t>通</a:t>
            </a:r>
            <a:r>
              <a:rPr lang="en-US" altLang="ja-JP" sz="2400" dirty="0">
                <a:solidFill>
                  <a:prstClr val="black"/>
                </a:solidFill>
                <a:latin typeface="HGP教科書体" panose="02020600000000000000" pitchFamily="18" charset="-128"/>
                <a:ea typeface="HGP教科書体" panose="02020600000000000000" pitchFamily="18" charset="-128"/>
              </a:rPr>
              <a:t>×</a:t>
            </a:r>
            <a:r>
              <a:rPr lang="ja-JP" altLang="en-US" sz="2400" dirty="0">
                <a:solidFill>
                  <a:prstClr val="black"/>
                </a:solidFill>
                <a:latin typeface="HGP教科書体" panose="02020600000000000000" pitchFamily="18" charset="-128"/>
                <a:ea typeface="HGP教科書体" panose="02020600000000000000" pitchFamily="18" charset="-128"/>
              </a:rPr>
              <a:t>１００円</a:t>
            </a:r>
            <a:r>
              <a:rPr lang="ja-JP" altLang="en-US" sz="2400" dirty="0" smtClean="0">
                <a:solidFill>
                  <a:prstClr val="black"/>
                </a:solidFill>
                <a:latin typeface="HGP教科書体" panose="02020600000000000000" pitchFamily="18" charset="-128"/>
                <a:ea typeface="HGP教科書体" panose="02020600000000000000" pitchFamily="18" charset="-128"/>
              </a:rPr>
              <a:t>＝</a:t>
            </a:r>
            <a:r>
              <a:rPr lang="ja-JP" altLang="en-US" dirty="0">
                <a:solidFill>
                  <a:prstClr val="black"/>
                </a:solidFill>
                <a:latin typeface="HGP教科書体" panose="02020600000000000000" pitchFamily="18" charset="-128"/>
                <a:ea typeface="HGP教科書体" panose="02020600000000000000" pitchFamily="18" charset="-128"/>
              </a:rPr>
              <a:t>６，２００</a:t>
            </a:r>
            <a:r>
              <a:rPr lang="ja-JP" altLang="en-US" sz="2400" dirty="0" smtClean="0">
                <a:solidFill>
                  <a:prstClr val="black"/>
                </a:solidFill>
                <a:latin typeface="HGP教科書体" panose="02020600000000000000" pitchFamily="18" charset="-128"/>
                <a:ea typeface="HGP教科書体" panose="02020600000000000000" pitchFamily="18" charset="-128"/>
              </a:rPr>
              <a:t>円～①</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endParaRPr lang="en-US" altLang="ja-JP" sz="2400" b="1" dirty="0" smtClean="0">
              <a:solidFill>
                <a:srgbClr val="C00000"/>
              </a:solidFill>
              <a:latin typeface="+mn-ea"/>
            </a:endParaRPr>
          </a:p>
          <a:p>
            <a:pPr marL="0" lvl="0" indent="0">
              <a:spcBef>
                <a:spcPts val="600"/>
              </a:spcBef>
              <a:buClr>
                <a:srgbClr val="FE8637"/>
              </a:buClr>
              <a:buNone/>
            </a:pPr>
            <a:r>
              <a:rPr lang="ja-JP" altLang="en-US" sz="2400" b="1" dirty="0" smtClean="0">
                <a:solidFill>
                  <a:srgbClr val="C00000"/>
                </a:solidFill>
                <a:latin typeface="+mn-ea"/>
              </a:rPr>
              <a:t>②企業等</a:t>
            </a:r>
            <a:r>
              <a:rPr lang="ja-JP" altLang="en-US" sz="2400" b="1" dirty="0">
                <a:solidFill>
                  <a:srgbClr val="C00000"/>
                </a:solidFill>
                <a:latin typeface="+mn-ea"/>
              </a:rPr>
              <a:t>との連携によりプレゼントを届ける</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企業等に</a:t>
            </a:r>
            <a:r>
              <a:rPr lang="ja-JP" altLang="en-US" sz="2400" dirty="0">
                <a:solidFill>
                  <a:prstClr val="black"/>
                </a:solidFill>
                <a:latin typeface="HGP教科書体" panose="02020600000000000000" pitchFamily="18" charset="-128"/>
                <a:ea typeface="HGP教科書体" panose="02020600000000000000" pitchFamily="18" charset="-128"/>
              </a:rPr>
              <a:t>ＣＳＲ活動の一環として参画していただき、サンタメールの申込受付、料金の取りまとめを行っていたただいた。また</a:t>
            </a:r>
            <a:r>
              <a:rPr lang="ja-JP" altLang="en-US" sz="2400" dirty="0" smtClean="0">
                <a:solidFill>
                  <a:prstClr val="black"/>
                </a:solidFill>
                <a:latin typeface="HGP教科書体" panose="02020600000000000000" pitchFamily="18" charset="-128"/>
                <a:ea typeface="HGP教科書体" panose="02020600000000000000" pitchFamily="18" charset="-128"/>
              </a:rPr>
              <a:t>、現状</a:t>
            </a:r>
            <a:r>
              <a:rPr lang="ja-JP" altLang="en-US" sz="2400" dirty="0">
                <a:solidFill>
                  <a:prstClr val="black"/>
                </a:solidFill>
                <a:latin typeface="HGP教科書体" panose="02020600000000000000" pitchFamily="18" charset="-128"/>
                <a:ea typeface="HGP教科書体" panose="02020600000000000000" pitchFamily="18" charset="-128"/>
              </a:rPr>
              <a:t>のインターネットによる申込で子供の夢に充てるよう対応実施した。</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sz="2400" dirty="0">
                <a:solidFill>
                  <a:prstClr val="black"/>
                </a:solidFill>
                <a:latin typeface="HGP教科書体" panose="02020600000000000000" pitchFamily="18" charset="-128"/>
                <a:ea typeface="HGP教科書体" panose="02020600000000000000" pitchFamily="18" charset="-128"/>
              </a:rPr>
              <a:t>※</a:t>
            </a:r>
            <a:r>
              <a:rPr lang="ja-JP" altLang="en-US" sz="2400" dirty="0">
                <a:solidFill>
                  <a:prstClr val="black"/>
                </a:solidFill>
                <a:latin typeface="HGP教科書体" panose="02020600000000000000" pitchFamily="18" charset="-128"/>
                <a:ea typeface="HGP教科書体" panose="02020600000000000000" pitchFamily="18" charset="-128"/>
              </a:rPr>
              <a:t>申込件数は、延べ件数</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a:t>
            </a:r>
            <a:r>
              <a:rPr lang="ja-JP" altLang="en-US" dirty="0" smtClean="0">
                <a:solidFill>
                  <a:prstClr val="black"/>
                </a:solidFill>
                <a:latin typeface="HGP教科書体" panose="02020600000000000000" pitchFamily="18" charset="-128"/>
                <a:ea typeface="HGP教科書体" panose="02020600000000000000" pitchFamily="18" charset="-128"/>
              </a:rPr>
              <a:t>日本郵便㈱北海道支社　</a:t>
            </a:r>
            <a:r>
              <a:rPr lang="ja-JP" altLang="en-US" dirty="0">
                <a:solidFill>
                  <a:prstClr val="black"/>
                </a:solidFill>
                <a:latin typeface="HGP教科書体" panose="02020600000000000000" pitchFamily="18" charset="-128"/>
                <a:ea typeface="HGP教科書体" panose="02020600000000000000" pitchFamily="18" charset="-128"/>
              </a:rPr>
              <a:t>６７</a:t>
            </a:r>
            <a:r>
              <a:rPr lang="ja-JP" altLang="en-US" dirty="0" smtClean="0">
                <a:solidFill>
                  <a:prstClr val="black"/>
                </a:solidFill>
                <a:latin typeface="HGP教科書体" panose="02020600000000000000" pitchFamily="18" charset="-128"/>
                <a:ea typeface="HGP教科書体" panose="02020600000000000000" pitchFamily="18" charset="-128"/>
              </a:rPr>
              <a:t>件　９９通</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a:t>
            </a:r>
            <a:r>
              <a:rPr lang="ja-JP" altLang="en-US" dirty="0">
                <a:solidFill>
                  <a:prstClr val="black"/>
                </a:solidFill>
                <a:latin typeface="HGP教科書体" panose="02020600000000000000" pitchFamily="18" charset="-128"/>
                <a:ea typeface="HGP教科書体" panose="02020600000000000000" pitchFamily="18" charset="-128"/>
              </a:rPr>
              <a:t>日本</a:t>
            </a:r>
            <a:r>
              <a:rPr lang="ja-JP" altLang="en-US" dirty="0" smtClean="0">
                <a:solidFill>
                  <a:prstClr val="black"/>
                </a:solidFill>
                <a:latin typeface="HGP教科書体" panose="02020600000000000000" pitchFamily="18" charset="-128"/>
                <a:ea typeface="HGP教科書体" panose="02020600000000000000" pitchFamily="18" charset="-128"/>
              </a:rPr>
              <a:t>郵便十勝地区連絡会　３１８件　４５５通</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indent="0">
              <a:buNone/>
            </a:pPr>
            <a:endParaRPr kumimoji="1" lang="ja-JP" altLang="en-US" dirty="0"/>
          </a:p>
        </p:txBody>
      </p:sp>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4</a:t>
            </a:fld>
            <a:endParaRPr kumimoji="1" lang="ja-JP" altLang="en-US" sz="2000" dirty="0"/>
          </a:p>
        </p:txBody>
      </p:sp>
      <p:sp>
        <p:nvSpPr>
          <p:cNvPr id="2" name="タイトル 1"/>
          <p:cNvSpPr>
            <a:spLocks noGrp="1"/>
          </p:cNvSpPr>
          <p:nvPr>
            <p:ph type="title"/>
          </p:nvPr>
        </p:nvSpPr>
        <p:spPr/>
        <p:txBody>
          <a:bodyPr/>
          <a:lstStyle/>
          <a:p>
            <a:r>
              <a:rPr lang="ja-JP" altLang="en-US" dirty="0">
                <a:solidFill>
                  <a:srgbClr val="FF0000"/>
                </a:solidFill>
              </a:rPr>
              <a:t>取り組み結果</a:t>
            </a:r>
            <a:endParaRPr kumimoji="1" lang="ja-JP" altLang="en-US" dirty="0">
              <a:solidFill>
                <a:srgbClr val="FF0000"/>
              </a:solidFill>
            </a:endParaRPr>
          </a:p>
        </p:txBody>
      </p:sp>
    </p:spTree>
    <p:extLst>
      <p:ext uri="{BB962C8B-B14F-4D97-AF65-F5344CB8AC3E}">
        <p14:creationId xmlns:p14="http://schemas.microsoft.com/office/powerpoint/2010/main" val="4142908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268760"/>
            <a:ext cx="8686800" cy="4896544"/>
          </a:xfrm>
        </p:spPr>
        <p:txBody>
          <a:bodyPr>
            <a:normAutofit lnSpcReduction="10000"/>
          </a:bodyPr>
          <a:lstStyle/>
          <a:p>
            <a:pPr marL="0" lvl="0" indent="0">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3.</a:t>
            </a:r>
            <a:r>
              <a:rPr lang="ja-JP" altLang="en-US" dirty="0" smtClean="0">
                <a:solidFill>
                  <a:prstClr val="black"/>
                </a:solidFill>
                <a:latin typeface="HGP教科書体" panose="02020600000000000000" pitchFamily="18" charset="-128"/>
                <a:ea typeface="HGP教科書体" panose="02020600000000000000" pitchFamily="18" charset="-128"/>
              </a:rPr>
              <a:t>音更郵便局　１０件　２３通</a:t>
            </a:r>
            <a:endParaRPr lang="ja-JP" altLang="en-US"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4.</a:t>
            </a:r>
            <a:r>
              <a:rPr lang="ja-JP" altLang="en-US" dirty="0" smtClean="0">
                <a:solidFill>
                  <a:prstClr val="black"/>
                </a:solidFill>
                <a:latin typeface="HGP教科書体" panose="02020600000000000000" pitchFamily="18" charset="-128"/>
                <a:ea typeface="HGP教科書体" panose="02020600000000000000" pitchFamily="18" charset="-128"/>
              </a:rPr>
              <a:t>西帯広郵便局　１０件　１７通</a:t>
            </a: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a:t>
            </a:r>
          </a:p>
          <a:p>
            <a:pPr marL="0" lvl="0" indent="0">
              <a:spcBef>
                <a:spcPts val="600"/>
              </a:spcBef>
              <a:buClr>
                <a:srgbClr val="FE8637"/>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a:solidFill>
                  <a:prstClr val="black"/>
                </a:solidFill>
                <a:latin typeface="HGP教科書体" panose="02020600000000000000" pitchFamily="18" charset="-128"/>
                <a:ea typeface="HGP教科書体" panose="02020600000000000000" pitchFamily="18" charset="-128"/>
              </a:rPr>
              <a:t>5</a:t>
            </a:r>
            <a:r>
              <a:rPr lang="en-US" altLang="ja-JP" dirty="0" smtClean="0">
                <a:solidFill>
                  <a:prstClr val="black"/>
                </a:solidFill>
                <a:latin typeface="HGP教科書体" panose="02020600000000000000" pitchFamily="18" charset="-128"/>
                <a:ea typeface="HGP教科書体" panose="02020600000000000000" pitchFamily="18" charset="-128"/>
              </a:rPr>
              <a:t>.</a:t>
            </a:r>
            <a:r>
              <a:rPr lang="ja-JP" altLang="en-US" dirty="0" smtClean="0">
                <a:solidFill>
                  <a:prstClr val="black"/>
                </a:solidFill>
                <a:latin typeface="HGP教科書体" panose="02020600000000000000" pitchFamily="18" charset="-128"/>
                <a:ea typeface="HGP教科書体" panose="02020600000000000000" pitchFamily="18" charset="-128"/>
              </a:rPr>
              <a:t>札幌市役所・札幌商工会議所　１９０件　３０２通</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6.</a:t>
            </a:r>
            <a:r>
              <a:rPr lang="ja-JP" altLang="en-US" dirty="0" smtClean="0">
                <a:solidFill>
                  <a:prstClr val="black"/>
                </a:solidFill>
                <a:latin typeface="HGP教科書体" panose="02020600000000000000" pitchFamily="18" charset="-128"/>
                <a:ea typeface="HGP教科書体" panose="02020600000000000000" pitchFamily="18" charset="-128"/>
              </a:rPr>
              <a:t>十勝総合振興局　４件　２８通　</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7.</a:t>
            </a:r>
            <a:r>
              <a:rPr lang="ja-JP" altLang="en-US" dirty="0" smtClean="0">
                <a:solidFill>
                  <a:prstClr val="black"/>
                </a:solidFill>
                <a:latin typeface="HGP教科書体" panose="02020600000000000000" pitchFamily="18" charset="-128"/>
                <a:ea typeface="HGP教科書体" panose="02020600000000000000" pitchFamily="18" charset="-128"/>
              </a:rPr>
              <a:t>日高信用金庫　４０件　２３９通</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8.</a:t>
            </a:r>
            <a:r>
              <a:rPr lang="ja-JP" altLang="en-US" dirty="0" smtClean="0">
                <a:solidFill>
                  <a:prstClr val="black"/>
                </a:solidFill>
                <a:latin typeface="HGP教科書体" panose="02020600000000000000" pitchFamily="18" charset="-128"/>
                <a:ea typeface="HGP教科書体" panose="02020600000000000000" pitchFamily="18" charset="-128"/>
              </a:rPr>
              <a:t>北海道銀行　９２件　１６４通</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9.</a:t>
            </a:r>
            <a:r>
              <a:rPr lang="ja-JP" altLang="en-US" dirty="0" smtClean="0">
                <a:solidFill>
                  <a:prstClr val="black"/>
                </a:solidFill>
                <a:latin typeface="HGP教科書体" panose="02020600000000000000" pitchFamily="18" charset="-128"/>
                <a:ea typeface="HGP教科書体" panose="02020600000000000000" pitchFamily="18" charset="-128"/>
              </a:rPr>
              <a:t>帯広信用金庫　３０件　５０通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sz="2400" dirty="0" smtClean="0">
                <a:solidFill>
                  <a:prstClr val="black"/>
                </a:solidFill>
                <a:latin typeface="HGP教科書体" panose="02020600000000000000" pitchFamily="18" charset="-128"/>
                <a:ea typeface="HGP教科書体" panose="02020600000000000000" pitchFamily="18" charset="-128"/>
              </a:rPr>
              <a:t>10.</a:t>
            </a:r>
            <a:r>
              <a:rPr lang="ja-JP" altLang="en-US" sz="2400" dirty="0" smtClean="0">
                <a:solidFill>
                  <a:prstClr val="black"/>
                </a:solidFill>
                <a:latin typeface="HGP教科書体" panose="02020600000000000000" pitchFamily="18" charset="-128"/>
                <a:ea typeface="HGP教科書体" panose="02020600000000000000" pitchFamily="18" charset="-128"/>
              </a:rPr>
              <a:t>リコージャパン㈱　</a:t>
            </a: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en-US" altLang="ja-JP"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リコーリース㈱</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リコーＩＴ</a:t>
            </a:r>
            <a:r>
              <a:rPr lang="ja-JP" altLang="en-US" dirty="0" smtClean="0">
                <a:solidFill>
                  <a:prstClr val="black"/>
                </a:solidFill>
                <a:latin typeface="HGP教科書体" panose="02020600000000000000" pitchFamily="18" charset="-128"/>
                <a:ea typeface="HGP教科書体" panose="02020600000000000000" pitchFamily="18" charset="-128"/>
              </a:rPr>
              <a:t>ソリューションズ㈱　　　　　　　４２８件　５４９通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リコークリエイティブサービス㈱</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㈱マルエイ六峰社</a:t>
            </a:r>
            <a:endParaRPr lang="ja-JP" altLang="en-US" sz="2400" dirty="0" smtClean="0">
              <a:solidFill>
                <a:prstClr val="black"/>
              </a:solidFill>
              <a:latin typeface="HGP教科書体" panose="02020600000000000000" pitchFamily="18" charset="-128"/>
              <a:ea typeface="HGP教科書体" panose="02020600000000000000" pitchFamily="18" charset="-128"/>
            </a:endParaRPr>
          </a:p>
        </p:txBody>
      </p:sp>
      <p:sp>
        <p:nvSpPr>
          <p:cNvPr id="7" name="スライド番号プレースホルダー 6"/>
          <p:cNvSpPr>
            <a:spLocks noGrp="1"/>
          </p:cNvSpPr>
          <p:nvPr>
            <p:ph type="sldNum" sz="quarter" idx="12"/>
          </p:nvPr>
        </p:nvSpPr>
        <p:spPr/>
        <p:txBody>
          <a:bodyPr/>
          <a:lstStyle/>
          <a:p>
            <a:fld id="{5D3933D4-1257-4EC3-BA34-CC15D14399FE}" type="slidenum">
              <a:rPr kumimoji="1" lang="ja-JP" altLang="en-US" sz="2000" smtClean="0"/>
              <a:t>5</a:t>
            </a:fld>
            <a:endParaRPr kumimoji="1" lang="ja-JP" altLang="en-US" sz="2000" dirty="0"/>
          </a:p>
        </p:txBody>
      </p:sp>
      <p:sp>
        <p:nvSpPr>
          <p:cNvPr id="4" name="右中かっこ 3"/>
          <p:cNvSpPr/>
          <p:nvPr/>
        </p:nvSpPr>
        <p:spPr>
          <a:xfrm>
            <a:off x="4232974" y="4149080"/>
            <a:ext cx="792088" cy="2016224"/>
          </a:xfrm>
          <a:prstGeom prst="rightBrace">
            <a:avLst>
              <a:gd name="adj1" fmla="val 8333"/>
              <a:gd name="adj2" fmla="val 49508"/>
            </a:avLst>
          </a:prstGeom>
          <a:noFill/>
          <a:ln w="12700" cap="flat" cmpd="sng" algn="ctr">
            <a:solidFill>
              <a:srgbClr val="FE8637">
                <a:shade val="70000"/>
                <a:satMod val="1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entury Schoolbook"/>
              <a:ea typeface="ＭＳ Ｐ明朝"/>
              <a:cs typeface="+mn-cs"/>
            </a:endParaRPr>
          </a:p>
        </p:txBody>
      </p:sp>
      <p:sp>
        <p:nvSpPr>
          <p:cNvPr id="5" name="右中かっこ 4"/>
          <p:cNvSpPr/>
          <p:nvPr/>
        </p:nvSpPr>
        <p:spPr>
          <a:xfrm>
            <a:off x="9468544" y="5589240"/>
            <a:ext cx="792088" cy="1440160"/>
          </a:xfrm>
          <a:prstGeom prst="rightBrace">
            <a:avLst>
              <a:gd name="adj1" fmla="val 8333"/>
              <a:gd name="adj2" fmla="val 50574"/>
            </a:avLst>
          </a:prstGeom>
          <a:noFill/>
          <a:ln w="12700" cap="flat" cmpd="sng" algn="ctr">
            <a:solidFill>
              <a:srgbClr val="FE8637">
                <a:shade val="70000"/>
                <a:satMod val="1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entury Schoolbook"/>
              <a:ea typeface="ＭＳ Ｐ明朝"/>
              <a:cs typeface="+mn-cs"/>
            </a:endParaRPr>
          </a:p>
        </p:txBody>
      </p:sp>
    </p:spTree>
    <p:extLst>
      <p:ext uri="{BB962C8B-B14F-4D97-AF65-F5344CB8AC3E}">
        <p14:creationId xmlns:p14="http://schemas.microsoft.com/office/powerpoint/2010/main" val="328344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4800" y="1196752"/>
            <a:ext cx="8686800" cy="4608512"/>
          </a:xfrm>
        </p:spPr>
        <p:txBody>
          <a:bodyPr>
            <a:normAutofit/>
          </a:bodyPr>
          <a:lstStyle/>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11.</a:t>
            </a:r>
            <a:r>
              <a:rPr lang="ja-JP" altLang="en-US" dirty="0" smtClean="0">
                <a:solidFill>
                  <a:prstClr val="black"/>
                </a:solidFill>
                <a:latin typeface="HGP教科書体" panose="02020600000000000000" pitchFamily="18" charset="-128"/>
                <a:ea typeface="HGP教科書体" panose="02020600000000000000" pitchFamily="18" charset="-128"/>
              </a:rPr>
              <a:t>㈱オービックビジネスコンサルタント　２件　４通</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12.</a:t>
            </a:r>
            <a:r>
              <a:rPr lang="ja-JP" altLang="en-US" dirty="0" smtClean="0">
                <a:solidFill>
                  <a:prstClr val="black"/>
                </a:solidFill>
                <a:latin typeface="HGP教科書体" panose="02020600000000000000" pitchFamily="18" charset="-128"/>
                <a:ea typeface="HGP教科書体" panose="02020600000000000000" pitchFamily="18" charset="-128"/>
              </a:rPr>
              <a:t>㈱建設システム　２件　３通</a:t>
            </a:r>
            <a:r>
              <a:rPr lang="ja-JP" altLang="en-US" sz="2400" dirty="0" smtClean="0">
                <a:solidFill>
                  <a:prstClr val="black"/>
                </a:solidFill>
                <a:latin typeface="HGP教科書体" panose="02020600000000000000" pitchFamily="18" charset="-128"/>
                <a:ea typeface="HGP教科書体" panose="02020600000000000000" pitchFamily="18" charset="-128"/>
              </a:rPr>
              <a:t>　</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13.</a:t>
            </a:r>
            <a:r>
              <a:rPr lang="ja-JP" altLang="en-US" dirty="0" smtClean="0">
                <a:solidFill>
                  <a:prstClr val="black"/>
                </a:solidFill>
                <a:latin typeface="HGP教科書体" panose="02020600000000000000" pitchFamily="18" charset="-128"/>
                <a:ea typeface="HGP教科書体" panose="02020600000000000000" pitchFamily="18" charset="-128"/>
              </a:rPr>
              <a:t>㈱コンピューターシステム研究所　４件　５通</a:t>
            </a:r>
            <a:r>
              <a:rPr lang="ja-JP" altLang="en-US" sz="2400" dirty="0" smtClean="0">
                <a:solidFill>
                  <a:prstClr val="black"/>
                </a:solidFill>
                <a:latin typeface="HGP教科書体" panose="02020600000000000000" pitchFamily="18" charset="-128"/>
                <a:ea typeface="HGP教科書体" panose="02020600000000000000" pitchFamily="18" charset="-128"/>
              </a:rPr>
              <a:t>　</a:t>
            </a:r>
          </a:p>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14.</a:t>
            </a:r>
            <a:r>
              <a:rPr lang="ja-JP" altLang="en-US" dirty="0" smtClean="0">
                <a:solidFill>
                  <a:prstClr val="black"/>
                </a:solidFill>
                <a:latin typeface="HGP教科書体" panose="02020600000000000000" pitchFamily="18" charset="-128"/>
                <a:ea typeface="HGP教科書体" panose="02020600000000000000" pitchFamily="18" charset="-128"/>
              </a:rPr>
              <a:t>ＮＤソフトウェア　２件　５通</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ja-JP" altLang="en-US" sz="2400" dirty="0">
                <a:solidFill>
                  <a:prstClr val="black"/>
                </a:solidFill>
                <a:latin typeface="HGP教科書体" panose="02020600000000000000" pitchFamily="18" charset="-128"/>
                <a:ea typeface="HGP教科書体" panose="02020600000000000000" pitchFamily="18" charset="-128"/>
              </a:rPr>
              <a:t>　</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15.</a:t>
            </a: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応研㈱　１件　２通</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　</a:t>
            </a:r>
          </a:p>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16.</a:t>
            </a:r>
            <a:r>
              <a:rPr lang="ja-JP" altLang="en-US" dirty="0">
                <a:solidFill>
                  <a:prstClr val="black"/>
                </a:solidFill>
                <a:latin typeface="HGP教科書体" panose="02020600000000000000" pitchFamily="18" charset="-128"/>
                <a:ea typeface="HGP教科書体" panose="02020600000000000000" pitchFamily="18" charset="-128"/>
              </a:rPr>
              <a:t>富国</a:t>
            </a:r>
            <a:r>
              <a:rPr lang="ja-JP" altLang="en-US" dirty="0" smtClean="0">
                <a:solidFill>
                  <a:prstClr val="black"/>
                </a:solidFill>
                <a:latin typeface="HGP教科書体" panose="02020600000000000000" pitchFamily="18" charset="-128"/>
                <a:ea typeface="HGP教科書体" panose="02020600000000000000" pitchFamily="18" charset="-128"/>
              </a:rPr>
              <a:t>生命保険相互会社町田支社　３０１件　３０１通</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17.</a:t>
            </a:r>
            <a:r>
              <a:rPr lang="ja-JP" altLang="en-US" dirty="0">
                <a:solidFill>
                  <a:prstClr val="black"/>
                </a:solidFill>
                <a:latin typeface="HGP教科書体" panose="02020600000000000000" pitchFamily="18" charset="-128"/>
                <a:ea typeface="HGP教科書体" panose="02020600000000000000" pitchFamily="18" charset="-128"/>
              </a:rPr>
              <a:t>富国</a:t>
            </a:r>
            <a:r>
              <a:rPr lang="ja-JP" altLang="en-US" dirty="0" smtClean="0">
                <a:solidFill>
                  <a:prstClr val="black"/>
                </a:solidFill>
                <a:latin typeface="HGP教科書体" panose="02020600000000000000" pitchFamily="18" charset="-128"/>
                <a:ea typeface="HGP教科書体" panose="02020600000000000000" pitchFamily="18" charset="-128"/>
              </a:rPr>
              <a:t>生命保険相互会社帯広支社　２５件　１５４通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18.</a:t>
            </a:r>
            <a:r>
              <a:rPr lang="ja-JP" altLang="en-US" dirty="0">
                <a:solidFill>
                  <a:prstClr val="black"/>
                </a:solidFill>
                <a:latin typeface="HGP教科書体" panose="02020600000000000000" pitchFamily="18" charset="-128"/>
                <a:ea typeface="HGP教科書体" panose="02020600000000000000" pitchFamily="18" charset="-128"/>
              </a:rPr>
              <a:t>富国</a:t>
            </a:r>
            <a:r>
              <a:rPr lang="ja-JP" altLang="en-US" dirty="0" smtClean="0">
                <a:solidFill>
                  <a:prstClr val="black"/>
                </a:solidFill>
                <a:latin typeface="HGP教科書体" panose="02020600000000000000" pitchFamily="18" charset="-128"/>
                <a:ea typeface="HGP教科書体" panose="02020600000000000000" pitchFamily="18" charset="-128"/>
              </a:rPr>
              <a:t>生命保険相互会社松山支社　１１３件　１１３通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en-US" altLang="ja-JP" dirty="0" smtClean="0">
                <a:solidFill>
                  <a:prstClr val="black"/>
                </a:solidFill>
                <a:latin typeface="HGP教科書体" panose="02020600000000000000" pitchFamily="18" charset="-128"/>
                <a:ea typeface="HGP教科書体" panose="02020600000000000000" pitchFamily="18" charset="-128"/>
              </a:rPr>
              <a:t> 19.</a:t>
            </a:r>
            <a:r>
              <a:rPr lang="ja-JP" altLang="en-US" dirty="0" smtClean="0">
                <a:solidFill>
                  <a:prstClr val="black"/>
                </a:solidFill>
                <a:latin typeface="HGP教科書体" panose="02020600000000000000" pitchFamily="18" charset="-128"/>
                <a:ea typeface="HGP教科書体" panose="02020600000000000000" pitchFamily="18" charset="-128"/>
              </a:rPr>
              <a:t>北海道コカ・コーラボトリング㈱　８３件　１４０通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indent="0">
              <a:buNone/>
            </a:pP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sz="2400" dirty="0" smtClean="0">
                <a:solidFill>
                  <a:prstClr val="black"/>
                </a:solidFill>
                <a:latin typeface="HGP教科書体" panose="02020600000000000000" pitchFamily="18" charset="-128"/>
                <a:ea typeface="HGP教科書体" panose="02020600000000000000" pitchFamily="18" charset="-128"/>
              </a:rPr>
              <a:t>20</a:t>
            </a:r>
            <a:r>
              <a:rPr lang="en-US" altLang="ja-JP" dirty="0" smtClean="0">
                <a:solidFill>
                  <a:prstClr val="black"/>
                </a:solidFill>
                <a:latin typeface="HGP教科書体" panose="02020600000000000000" pitchFamily="18" charset="-128"/>
                <a:ea typeface="HGP教科書体" panose="02020600000000000000" pitchFamily="18" charset="-128"/>
              </a:rPr>
              <a:t>.</a:t>
            </a:r>
            <a:r>
              <a:rPr lang="ja-JP" altLang="en-US" dirty="0" smtClean="0">
                <a:solidFill>
                  <a:prstClr val="black"/>
                </a:solidFill>
                <a:latin typeface="HGP教科書体" panose="02020600000000000000" pitchFamily="18" charset="-128"/>
                <a:ea typeface="HGP教科書体" panose="02020600000000000000" pitchFamily="18" charset="-128"/>
              </a:rPr>
              <a:t>東急百貨店札幌店　１３８件　１３８通</a:t>
            </a:r>
            <a:endParaRPr lang="ja-JP" altLang="en-US" sz="2400" dirty="0" smtClean="0">
              <a:solidFill>
                <a:prstClr val="black"/>
              </a:solidFill>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p:txBody>
          <a:bodyPr/>
          <a:lstStyle/>
          <a:p>
            <a:fld id="{5D3933D4-1257-4EC3-BA34-CC15D14399FE}" type="slidenum">
              <a:rPr kumimoji="1" lang="ja-JP" altLang="en-US" sz="2000" smtClean="0"/>
              <a:t>6</a:t>
            </a:fld>
            <a:endParaRPr kumimoji="1" lang="ja-JP" altLang="en-US" sz="2000" dirty="0"/>
          </a:p>
        </p:txBody>
      </p:sp>
    </p:spTree>
    <p:extLst>
      <p:ext uri="{BB962C8B-B14F-4D97-AF65-F5344CB8AC3E}">
        <p14:creationId xmlns:p14="http://schemas.microsoft.com/office/powerpoint/2010/main" val="3190929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124744"/>
            <a:ext cx="8784976" cy="4608513"/>
          </a:xfrm>
        </p:spPr>
        <p:txBody>
          <a:bodyPr>
            <a:normAutofit/>
          </a:bodyPr>
          <a:lstStyle/>
          <a:p>
            <a:pPr marL="0" indent="0">
              <a:buClr>
                <a:srgbClr val="F0A22E"/>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21.</a:t>
            </a:r>
            <a:r>
              <a:rPr lang="ja-JP" altLang="en-US" dirty="0" smtClean="0">
                <a:solidFill>
                  <a:prstClr val="black"/>
                </a:solidFill>
                <a:latin typeface="HGP教科書体" panose="02020600000000000000" pitchFamily="18" charset="-128"/>
                <a:ea typeface="HGP教科書体" panose="02020600000000000000" pitchFamily="18" charset="-128"/>
              </a:rPr>
              <a:t>サッポロ不動産開発㈱札幌事業部　２件　１０８通</a:t>
            </a:r>
            <a:r>
              <a:rPr lang="ja-JP" altLang="en-US" sz="2400" dirty="0">
                <a:solidFill>
                  <a:prstClr val="black"/>
                </a:solidFill>
                <a:latin typeface="HGP教科書体" panose="02020600000000000000" pitchFamily="18" charset="-128"/>
                <a:ea typeface="HGP教科書体" panose="02020600000000000000" pitchFamily="18" charset="-128"/>
              </a:rPr>
              <a:t>　</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buClr>
                <a:srgbClr val="F0A22E"/>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22.</a:t>
            </a:r>
            <a:r>
              <a:rPr lang="ja-JP" altLang="en-US" dirty="0" smtClean="0">
                <a:solidFill>
                  <a:prstClr val="black"/>
                </a:solidFill>
                <a:latin typeface="HGP教科書体" panose="02020600000000000000" pitchFamily="18" charset="-128"/>
                <a:ea typeface="HGP教科書体" panose="02020600000000000000" pitchFamily="18" charset="-128"/>
              </a:rPr>
              <a:t>ＫＤＤＩ㈱北海道総支社　１２件　９１通</a:t>
            </a:r>
            <a:r>
              <a:rPr lang="ja-JP" altLang="en-US" sz="2400" dirty="0" smtClean="0">
                <a:solidFill>
                  <a:prstClr val="black"/>
                </a:solidFill>
                <a:latin typeface="HGP教科書体" panose="02020600000000000000" pitchFamily="18" charset="-128"/>
                <a:ea typeface="HGP教科書体" panose="02020600000000000000" pitchFamily="18" charset="-128"/>
              </a:rPr>
              <a:t>　　　　</a:t>
            </a:r>
            <a:endParaRPr lang="ja-JP" altLang="en-US" sz="2400" dirty="0" smtClean="0"/>
          </a:p>
          <a:p>
            <a:pPr marL="0" lvl="0" indent="0">
              <a:buClr>
                <a:srgbClr val="F0A22E"/>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23.</a:t>
            </a:r>
            <a:r>
              <a:rPr lang="ja-JP" altLang="en-US" dirty="0" smtClean="0">
                <a:solidFill>
                  <a:prstClr val="black"/>
                </a:solidFill>
                <a:latin typeface="HGP教科書体" panose="02020600000000000000" pitchFamily="18" charset="-128"/>
                <a:ea typeface="HGP教科書体" panose="02020600000000000000" pitchFamily="18" charset="-128"/>
              </a:rPr>
              <a:t>中道リース　４４件　８４通</a:t>
            </a:r>
            <a:endParaRPr lang="ja-JP" altLang="en-US" sz="2400"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24.</a:t>
            </a:r>
            <a:r>
              <a:rPr lang="ja-JP" altLang="en-US" dirty="0">
                <a:solidFill>
                  <a:prstClr val="black"/>
                </a:solidFill>
                <a:latin typeface="HGP教科書体" panose="02020600000000000000" pitchFamily="18" charset="-128"/>
                <a:ea typeface="HGP教科書体" panose="02020600000000000000" pitchFamily="18" charset="-128"/>
              </a:rPr>
              <a:t>日本</a:t>
            </a:r>
            <a:r>
              <a:rPr lang="ja-JP" altLang="en-US" dirty="0" smtClean="0">
                <a:solidFill>
                  <a:prstClr val="black"/>
                </a:solidFill>
                <a:latin typeface="HGP教科書体" panose="02020600000000000000" pitchFamily="18" charset="-128"/>
                <a:ea typeface="HGP教科書体" panose="02020600000000000000" pitchFamily="18" charset="-128"/>
              </a:rPr>
              <a:t>航空北海道地区　２７件　６７通</a:t>
            </a:r>
            <a:r>
              <a:rPr lang="ja-JP" altLang="en-US" sz="2400" dirty="0" smtClean="0">
                <a:solidFill>
                  <a:prstClr val="black"/>
                </a:solidFill>
                <a:latin typeface="HGP教科書体" panose="02020600000000000000" pitchFamily="18" charset="-128"/>
                <a:ea typeface="HGP教科書体" panose="02020600000000000000" pitchFamily="18" charset="-128"/>
              </a:rPr>
              <a:t>　</a:t>
            </a:r>
          </a:p>
          <a:p>
            <a:pPr marL="0" lvl="0" indent="0">
              <a:buClr>
                <a:srgbClr val="F0A22E"/>
              </a:buClr>
              <a:buNone/>
            </a:pP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25.</a:t>
            </a:r>
            <a:r>
              <a:rPr lang="ja-JP" altLang="en-US" dirty="0" smtClean="0">
                <a:solidFill>
                  <a:prstClr val="black"/>
                </a:solidFill>
                <a:latin typeface="HGP教科書体" panose="02020600000000000000" pitchFamily="18" charset="-128"/>
                <a:ea typeface="HGP教科書体" panose="02020600000000000000" pitchFamily="18" charset="-128"/>
              </a:rPr>
              <a:t>ＡＬＳＯＫ北海道㈱　２１件　６３通</a:t>
            </a:r>
            <a:endParaRPr lang="ja-JP" altLang="en-US" sz="2400"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26.</a:t>
            </a:r>
            <a:r>
              <a:rPr lang="ja-JP" altLang="en-US" dirty="0" smtClean="0">
                <a:solidFill>
                  <a:prstClr val="black"/>
                </a:solidFill>
                <a:latin typeface="HGP教科書体" panose="02020600000000000000" pitchFamily="18" charset="-128"/>
                <a:ea typeface="HGP教科書体" panose="02020600000000000000" pitchFamily="18" charset="-128"/>
              </a:rPr>
              <a:t>㈱プラフォーム　１１件　４５通</a:t>
            </a:r>
            <a:endParaRPr kumimoji="1"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27.</a:t>
            </a:r>
            <a:r>
              <a:rPr lang="ja-JP" altLang="en-US" dirty="0" smtClean="0">
                <a:solidFill>
                  <a:prstClr val="black"/>
                </a:solidFill>
                <a:latin typeface="HGP教科書体" panose="02020600000000000000" pitchFamily="18" charset="-128"/>
                <a:ea typeface="HGP教科書体" panose="02020600000000000000" pitchFamily="18" charset="-128"/>
              </a:rPr>
              <a:t>十勝事務機販売　２９件　４０通　</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kumimoji="1"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28.</a:t>
            </a:r>
            <a:r>
              <a:rPr lang="ja-JP" altLang="en-US" dirty="0">
                <a:solidFill>
                  <a:prstClr val="black"/>
                </a:solidFill>
                <a:latin typeface="HGP教科書体" panose="02020600000000000000" pitchFamily="18" charset="-128"/>
                <a:ea typeface="HGP教科書体" panose="02020600000000000000" pitchFamily="18" charset="-128"/>
              </a:rPr>
              <a:t>生活協同</a:t>
            </a:r>
            <a:r>
              <a:rPr lang="ja-JP" altLang="en-US" dirty="0" smtClean="0">
                <a:solidFill>
                  <a:prstClr val="black"/>
                </a:solidFill>
                <a:latin typeface="HGP教科書体" panose="02020600000000000000" pitchFamily="18" charset="-128"/>
                <a:ea typeface="HGP教科書体" panose="02020600000000000000" pitchFamily="18" charset="-128"/>
              </a:rPr>
              <a:t>組合コープさっぽろ　５件　９通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29.</a:t>
            </a:r>
            <a:r>
              <a:rPr lang="ja-JP" altLang="en-US" dirty="0" smtClean="0">
                <a:solidFill>
                  <a:prstClr val="black"/>
                </a:solidFill>
                <a:latin typeface="HGP教科書体" panose="02020600000000000000" pitchFamily="18" charset="-128"/>
                <a:ea typeface="HGP教科書体" panose="02020600000000000000" pitchFamily="18" charset="-128"/>
              </a:rPr>
              <a:t>日本自動車連盟帯広支部　２件　９通</a:t>
            </a:r>
            <a:endParaRPr lang="en-US" altLang="ja-JP"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30.</a:t>
            </a: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三越伊勢丹グループ札幌丸井三越支部　５２件　</a:t>
            </a:r>
            <a:r>
              <a:rPr lang="ja-JP" altLang="en-US" dirty="0" smtClean="0">
                <a:solidFill>
                  <a:prstClr val="black"/>
                </a:solidFill>
                <a:latin typeface="HGP教科書体" panose="02020600000000000000" pitchFamily="18" charset="-128"/>
                <a:ea typeface="HGP教科書体" panose="02020600000000000000" pitchFamily="18" charset="-128"/>
              </a:rPr>
              <a:t>５２通　</a:t>
            </a:r>
            <a:r>
              <a:rPr lang="en-US" altLang="ja-JP" dirty="0" smtClean="0">
                <a:solidFill>
                  <a:prstClr val="black"/>
                </a:solidFill>
                <a:latin typeface="HGP教科書体" panose="02020600000000000000" pitchFamily="18" charset="-128"/>
                <a:ea typeface="HGP教科書体" panose="02020600000000000000" pitchFamily="18" charset="-128"/>
              </a:rPr>
              <a:t>※</a:t>
            </a:r>
            <a:endParaRPr kumimoji="1" lang="en-US" altLang="ja-JP" dirty="0" smtClean="0">
              <a:solidFill>
                <a:prstClr val="black"/>
              </a:solidFill>
              <a:latin typeface="HGP教科書体" panose="02020600000000000000" pitchFamily="18" charset="-128"/>
              <a:ea typeface="HGP教科書体" panose="02020600000000000000" pitchFamily="18" charset="-128"/>
            </a:endParaRPr>
          </a:p>
        </p:txBody>
      </p:sp>
      <p:sp>
        <p:nvSpPr>
          <p:cNvPr id="4" name="スライド番号プレースホルダー 3"/>
          <p:cNvSpPr>
            <a:spLocks noGrp="1"/>
          </p:cNvSpPr>
          <p:nvPr>
            <p:ph type="sldNum" sz="quarter" idx="12"/>
          </p:nvPr>
        </p:nvSpPr>
        <p:spPr>
          <a:xfrm>
            <a:off x="3995936" y="6237312"/>
            <a:ext cx="1161826" cy="365125"/>
          </a:xfrm>
        </p:spPr>
        <p:txBody>
          <a:bodyPr/>
          <a:lstStyle/>
          <a:p>
            <a:fld id="{5D3933D4-1257-4EC3-BA34-CC15D14399FE}" type="slidenum">
              <a:rPr kumimoji="1" lang="ja-JP" altLang="en-US" sz="2000" smtClean="0"/>
              <a:t>7</a:t>
            </a:fld>
            <a:endParaRPr kumimoji="1" lang="ja-JP" altLang="en-US" sz="2000" dirty="0"/>
          </a:p>
        </p:txBody>
      </p:sp>
    </p:spTree>
    <p:extLst>
      <p:ext uri="{BB962C8B-B14F-4D97-AF65-F5344CB8AC3E}">
        <p14:creationId xmlns:p14="http://schemas.microsoft.com/office/powerpoint/2010/main" val="3898522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304800" y="1340768"/>
            <a:ext cx="8686800" cy="4739357"/>
          </a:xfrm>
        </p:spPr>
        <p:txBody>
          <a:bodyPr>
            <a:normAutofit/>
          </a:bodyPr>
          <a:lstStyle/>
          <a:p>
            <a:pPr marL="0" indent="0">
              <a:buClr>
                <a:srgbClr val="F0A22E"/>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31.</a:t>
            </a:r>
            <a:r>
              <a:rPr lang="ja-JP" altLang="en-US" dirty="0" smtClean="0">
                <a:solidFill>
                  <a:prstClr val="black"/>
                </a:solidFill>
                <a:latin typeface="HGP教科書体" panose="02020600000000000000" pitchFamily="18" charset="-128"/>
                <a:ea typeface="HGP教科書体" panose="02020600000000000000" pitchFamily="18" charset="-128"/>
              </a:rPr>
              <a:t>拓殖工業㈱　　　１件　</a:t>
            </a:r>
            <a:r>
              <a:rPr lang="ja-JP" altLang="en-US" dirty="0" smtClean="0">
                <a:solidFill>
                  <a:prstClr val="black"/>
                </a:solidFill>
                <a:latin typeface="HGP教科書体" panose="02020600000000000000" pitchFamily="18" charset="-128"/>
                <a:ea typeface="HGP教科書体" panose="02020600000000000000" pitchFamily="18" charset="-128"/>
              </a:rPr>
              <a:t>５０通　</a:t>
            </a:r>
            <a:r>
              <a:rPr lang="en-US" altLang="ja-JP" dirty="0" smtClean="0">
                <a:solidFill>
                  <a:prstClr val="black"/>
                </a:solidFill>
                <a:latin typeface="HGP教科書体" panose="02020600000000000000" pitchFamily="18" charset="-128"/>
                <a:ea typeface="HGP教科書体" panose="02020600000000000000" pitchFamily="18" charset="-128"/>
              </a:rPr>
              <a:t>※</a:t>
            </a:r>
            <a:endParaRPr lang="ja-JP" altLang="en-US" sz="2400" dirty="0"/>
          </a:p>
          <a:p>
            <a:pPr marL="0" lvl="0" indent="0">
              <a:buClr>
                <a:srgbClr val="F0A22E"/>
              </a:buClr>
              <a:buNone/>
            </a:pPr>
            <a:r>
              <a:rPr lang="ja-JP" altLang="en-US" sz="2400"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32</a:t>
            </a:r>
            <a:r>
              <a:rPr lang="en-US" altLang="ja-JP" dirty="0">
                <a:solidFill>
                  <a:prstClr val="black"/>
                </a:solidFill>
                <a:latin typeface="HGP教科書体" panose="02020600000000000000" pitchFamily="18" charset="-128"/>
                <a:ea typeface="HGP教科書体" panose="02020600000000000000" pitchFamily="18" charset="-128"/>
              </a:rPr>
              <a:t>.</a:t>
            </a:r>
            <a:r>
              <a:rPr lang="ja-JP" altLang="en-US" sz="2400" dirty="0" smtClean="0">
                <a:solidFill>
                  <a:prstClr val="black"/>
                </a:solidFill>
                <a:latin typeface="HGP教科書体" panose="02020600000000000000" pitchFamily="18" charset="-128"/>
                <a:ea typeface="HGP教科書体" panose="02020600000000000000" pitchFamily="18" charset="-128"/>
              </a:rPr>
              <a:t>広尾町役場</a:t>
            </a: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９４件</a:t>
            </a:r>
            <a:r>
              <a:rPr lang="ja-JP" altLang="en-US" sz="2400" dirty="0" smtClean="0">
                <a:solidFill>
                  <a:prstClr val="black"/>
                </a:solidFill>
                <a:latin typeface="HGP教科書体" panose="02020600000000000000" pitchFamily="18" charset="-128"/>
                <a:ea typeface="HGP教科書体" panose="02020600000000000000" pitchFamily="18" charset="-128"/>
              </a:rPr>
              <a:t>　４２１通　　　</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dirty="0">
                <a:solidFill>
                  <a:prstClr val="black"/>
                </a:solidFill>
                <a:latin typeface="HGP教科書体" panose="02020600000000000000" pitchFamily="18" charset="-128"/>
                <a:ea typeface="HGP教科書体" panose="02020600000000000000" pitchFamily="18" charset="-128"/>
              </a:rPr>
              <a:t>　</a:t>
            </a:r>
            <a:r>
              <a:rPr lang="ja-JP" altLang="en-US" dirty="0" smtClean="0">
                <a:solidFill>
                  <a:prstClr val="black"/>
                </a:solidFill>
                <a:latin typeface="HGP教科書体" panose="02020600000000000000" pitchFamily="18" charset="-128"/>
                <a:ea typeface="HGP教科書体" panose="02020600000000000000" pitchFamily="18" charset="-128"/>
              </a:rPr>
              <a:t>　　</a:t>
            </a:r>
            <a:r>
              <a:rPr lang="en-US" altLang="ja-JP" dirty="0" smtClean="0">
                <a:solidFill>
                  <a:prstClr val="black"/>
                </a:solidFill>
                <a:latin typeface="HGP教科書体" panose="02020600000000000000" pitchFamily="18" charset="-128"/>
                <a:ea typeface="HGP教科書体" panose="02020600000000000000" pitchFamily="18" charset="-128"/>
              </a:rPr>
              <a:t>※</a:t>
            </a:r>
            <a:r>
              <a:rPr lang="ja-JP" altLang="en-US" dirty="0" smtClean="0">
                <a:solidFill>
                  <a:prstClr val="black"/>
                </a:solidFill>
                <a:latin typeface="HGP教科書体" panose="02020600000000000000" pitchFamily="18" charset="-128"/>
                <a:ea typeface="HGP教科書体" panose="02020600000000000000" pitchFamily="18" charset="-128"/>
              </a:rPr>
              <a:t>印は本年度より参画いただいている企業です。</a:t>
            </a:r>
            <a:r>
              <a:rPr lang="ja-JP" altLang="en-US" sz="2400" dirty="0">
                <a:solidFill>
                  <a:prstClr val="black"/>
                </a:solidFill>
                <a:latin typeface="HGP教科書体" panose="02020600000000000000" pitchFamily="18" charset="-128"/>
                <a:ea typeface="HGP教科書体" panose="02020600000000000000" pitchFamily="18" charset="-128"/>
              </a:rPr>
              <a:t>　　</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sz="2400" dirty="0" smtClean="0">
                <a:solidFill>
                  <a:prstClr val="black"/>
                </a:solidFill>
                <a:latin typeface="HGP教科書体" panose="02020600000000000000" pitchFamily="18" charset="-128"/>
                <a:ea typeface="HGP教科書体" panose="02020600000000000000" pitchFamily="18" charset="-128"/>
              </a:rPr>
              <a:t>合計</a:t>
            </a:r>
            <a:r>
              <a:rPr lang="ja-JP" altLang="en-US" dirty="0">
                <a:solidFill>
                  <a:prstClr val="black"/>
                </a:solidFill>
                <a:latin typeface="HGP教科書体" panose="02020600000000000000" pitchFamily="18" charset="-128"/>
                <a:ea typeface="HGP教科書体" panose="02020600000000000000" pitchFamily="18" charset="-128"/>
              </a:rPr>
              <a:t>３２</a:t>
            </a:r>
            <a:r>
              <a:rPr lang="ja-JP" altLang="en-US" sz="2400" dirty="0" smtClean="0">
                <a:solidFill>
                  <a:prstClr val="black"/>
                </a:solidFill>
                <a:latin typeface="HGP教科書体" panose="02020600000000000000" pitchFamily="18" charset="-128"/>
                <a:ea typeface="HGP教科書体" panose="02020600000000000000" pitchFamily="18" charset="-128"/>
              </a:rPr>
              <a:t>企業</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２，１６０</a:t>
            </a:r>
            <a:r>
              <a:rPr lang="ja-JP" altLang="en-US" sz="2400" dirty="0" smtClean="0">
                <a:solidFill>
                  <a:prstClr val="black"/>
                </a:solidFill>
                <a:latin typeface="HGP教科書体" panose="02020600000000000000" pitchFamily="18" charset="-128"/>
                <a:ea typeface="HGP教科書体" panose="02020600000000000000" pitchFamily="18" charset="-128"/>
              </a:rPr>
              <a:t>件</a:t>
            </a: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３，８３０</a:t>
            </a:r>
            <a:r>
              <a:rPr lang="ja-JP" altLang="en-US" sz="2400" dirty="0" smtClean="0">
                <a:solidFill>
                  <a:prstClr val="black"/>
                </a:solidFill>
                <a:latin typeface="HGP教科書体" panose="02020600000000000000" pitchFamily="18" charset="-128"/>
                <a:ea typeface="HGP教科書体" panose="02020600000000000000" pitchFamily="18" charset="-128"/>
              </a:rPr>
              <a:t>通</a:t>
            </a:r>
            <a:r>
              <a:rPr lang="ja-JP" altLang="en-US" sz="2400" dirty="0">
                <a:solidFill>
                  <a:prstClr val="black"/>
                </a:solidFill>
                <a:latin typeface="HGP教科書体" panose="02020600000000000000" pitchFamily="18" charset="-128"/>
                <a:ea typeface="HGP教科書体" panose="02020600000000000000" pitchFamily="18" charset="-128"/>
              </a:rPr>
              <a:t>の申込をいただきました。</a:t>
            </a:r>
          </a:p>
          <a:p>
            <a:pPr marL="0" lvl="0" indent="0">
              <a:spcBef>
                <a:spcPts val="600"/>
              </a:spcBef>
              <a:buClr>
                <a:srgbClr val="FE8637"/>
              </a:buClr>
              <a:buNone/>
            </a:pPr>
            <a:r>
              <a:rPr lang="ja-JP" altLang="en-US" sz="2400" dirty="0">
                <a:solidFill>
                  <a:prstClr val="black"/>
                </a:solidFill>
                <a:latin typeface="HGP教科書体" panose="02020600000000000000" pitchFamily="18" charset="-128"/>
                <a:ea typeface="HGP教科書体" panose="02020600000000000000" pitchFamily="18" charset="-128"/>
              </a:rPr>
              <a:t>　</a:t>
            </a:r>
            <a:r>
              <a:rPr lang="ja-JP" altLang="en-US" dirty="0">
                <a:solidFill>
                  <a:prstClr val="black"/>
                </a:solidFill>
                <a:latin typeface="HGP教科書体" panose="02020600000000000000" pitchFamily="18" charset="-128"/>
                <a:ea typeface="HGP教科書体" panose="02020600000000000000" pitchFamily="18" charset="-128"/>
              </a:rPr>
              <a:t>３，８３０</a:t>
            </a:r>
            <a:r>
              <a:rPr lang="ja-JP" altLang="en-US" sz="2400" dirty="0" smtClean="0">
                <a:solidFill>
                  <a:prstClr val="black"/>
                </a:solidFill>
                <a:latin typeface="HGP教科書体" panose="02020600000000000000" pitchFamily="18" charset="-128"/>
                <a:ea typeface="HGP教科書体" panose="02020600000000000000" pitchFamily="18" charset="-128"/>
              </a:rPr>
              <a:t>通</a:t>
            </a:r>
            <a:r>
              <a:rPr lang="en-US" altLang="ja-JP" sz="2400" dirty="0">
                <a:solidFill>
                  <a:prstClr val="black"/>
                </a:solidFill>
                <a:latin typeface="HGP教科書体" panose="02020600000000000000" pitchFamily="18" charset="-128"/>
                <a:ea typeface="HGP教科書体" panose="02020600000000000000" pitchFamily="18" charset="-128"/>
              </a:rPr>
              <a:t>×</a:t>
            </a:r>
            <a:r>
              <a:rPr lang="ja-JP" altLang="en-US" sz="2400" dirty="0">
                <a:solidFill>
                  <a:prstClr val="black"/>
                </a:solidFill>
                <a:latin typeface="HGP教科書体" panose="02020600000000000000" pitchFamily="18" charset="-128"/>
                <a:ea typeface="HGP教科書体" panose="02020600000000000000" pitchFamily="18" charset="-128"/>
              </a:rPr>
              <a:t>１００円</a:t>
            </a:r>
            <a:r>
              <a:rPr lang="ja-JP" altLang="en-US" sz="2400" dirty="0" smtClean="0">
                <a:solidFill>
                  <a:prstClr val="black"/>
                </a:solidFill>
                <a:latin typeface="HGP教科書体" panose="02020600000000000000" pitchFamily="18" charset="-128"/>
                <a:ea typeface="HGP教科書体" panose="02020600000000000000" pitchFamily="18" charset="-128"/>
              </a:rPr>
              <a:t>＝</a:t>
            </a:r>
            <a:r>
              <a:rPr lang="ja-JP" altLang="en-US" dirty="0">
                <a:solidFill>
                  <a:prstClr val="black"/>
                </a:solidFill>
                <a:latin typeface="HGP教科書体" panose="02020600000000000000" pitchFamily="18" charset="-128"/>
                <a:ea typeface="HGP教科書体" panose="02020600000000000000" pitchFamily="18" charset="-128"/>
              </a:rPr>
              <a:t>３８３，０００</a:t>
            </a:r>
            <a:r>
              <a:rPr lang="ja-JP" altLang="en-US" sz="2400" dirty="0" smtClean="0">
                <a:solidFill>
                  <a:prstClr val="black"/>
                </a:solidFill>
                <a:latin typeface="HGP教科書体" panose="02020600000000000000" pitchFamily="18" charset="-128"/>
                <a:ea typeface="HGP教科書体" panose="02020600000000000000" pitchFamily="18" charset="-128"/>
              </a:rPr>
              <a:t>円～②</a:t>
            </a: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indent="0">
              <a:spcBef>
                <a:spcPts val="600"/>
              </a:spcBef>
              <a:buClr>
                <a:srgbClr val="FE8637"/>
              </a:buClr>
              <a:buNone/>
            </a:pPr>
            <a:r>
              <a:rPr lang="ja-JP" altLang="en-US" sz="2400" b="1" dirty="0">
                <a:solidFill>
                  <a:srgbClr val="C00000"/>
                </a:solidFill>
                <a:latin typeface="HGP教科書体" panose="02020600000000000000" pitchFamily="18" charset="-128"/>
                <a:ea typeface="HGP教科書体" panose="02020600000000000000" pitchFamily="18" charset="-128"/>
              </a:rPr>
              <a:t>企業等からの申込で、送付先がないサンタメールは</a:t>
            </a:r>
            <a:r>
              <a:rPr lang="ja-JP" altLang="en-US" sz="2400" b="1" dirty="0" smtClean="0">
                <a:solidFill>
                  <a:srgbClr val="C00000"/>
                </a:solidFill>
                <a:latin typeface="HGP教科書体" panose="02020600000000000000" pitchFamily="18" charset="-128"/>
                <a:ea typeface="HGP教科書体" panose="02020600000000000000" pitchFamily="18" charset="-128"/>
              </a:rPr>
              <a:t>、あしながサンタメールとして、児童</a:t>
            </a:r>
            <a:r>
              <a:rPr lang="ja-JP" altLang="en-US" sz="2400" b="1" dirty="0">
                <a:solidFill>
                  <a:srgbClr val="C00000"/>
                </a:solidFill>
                <a:latin typeface="HGP教科書体" panose="02020600000000000000" pitchFamily="18" charset="-128"/>
                <a:ea typeface="HGP教科書体" panose="02020600000000000000" pitchFamily="18" charset="-128"/>
              </a:rPr>
              <a:t>養護施設へプレゼントさせていただきました。</a:t>
            </a:r>
          </a:p>
          <a:p>
            <a:pPr marL="0" lvl="0" indent="0">
              <a:spcBef>
                <a:spcPts val="600"/>
              </a:spcBef>
              <a:buClr>
                <a:srgbClr val="FE8637"/>
              </a:buClr>
              <a:buNone/>
            </a:pPr>
            <a:endParaRPr lang="en-US" altLang="ja-JP"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endParaRPr lang="ja-JP" altLang="en-US" sz="24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lvl="0" indent="0">
              <a:buClr>
                <a:srgbClr val="F0A22E"/>
              </a:buClr>
              <a:buNone/>
            </a:pPr>
            <a:endParaRPr lang="ja-JP" altLang="en-US" sz="2400" dirty="0">
              <a:solidFill>
                <a:prstClr val="black"/>
              </a:solidFill>
              <a:latin typeface="HGP教科書体" panose="02020600000000000000" pitchFamily="18" charset="-128"/>
              <a:ea typeface="HGP教科書体" panose="02020600000000000000" pitchFamily="18" charset="-128"/>
            </a:endParaRPr>
          </a:p>
          <a:p>
            <a:pPr marL="0" indent="0">
              <a:buNone/>
            </a:pPr>
            <a:endParaRPr kumimoji="1" lang="ja-JP" altLang="en-US" dirty="0"/>
          </a:p>
        </p:txBody>
      </p:sp>
      <p:sp>
        <p:nvSpPr>
          <p:cNvPr id="3" name="スライド番号プレースホルダー 2"/>
          <p:cNvSpPr>
            <a:spLocks noGrp="1"/>
          </p:cNvSpPr>
          <p:nvPr>
            <p:ph type="sldNum" sz="quarter" idx="12"/>
          </p:nvPr>
        </p:nvSpPr>
        <p:spPr/>
        <p:txBody>
          <a:bodyPr/>
          <a:lstStyle/>
          <a:p>
            <a:fld id="{5D3933D4-1257-4EC3-BA34-CC15D14399FE}" type="slidenum">
              <a:rPr kumimoji="1" lang="ja-JP" altLang="en-US" sz="2000" smtClean="0"/>
              <a:t>8</a:t>
            </a:fld>
            <a:endParaRPr kumimoji="1" lang="ja-JP" altLang="en-US" sz="2000" dirty="0"/>
          </a:p>
        </p:txBody>
      </p:sp>
    </p:spTree>
    <p:extLst>
      <p:ext uri="{BB962C8B-B14F-4D97-AF65-F5344CB8AC3E}">
        <p14:creationId xmlns:p14="http://schemas.microsoft.com/office/powerpoint/2010/main" val="972342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8064896" cy="2520280"/>
          </a:xfrm>
        </p:spPr>
        <p:txBody>
          <a:bodyPr>
            <a:normAutofit/>
          </a:bodyPr>
          <a:lstStyle/>
          <a:p>
            <a:pPr marL="0" lvl="0" indent="0">
              <a:spcBef>
                <a:spcPts val="600"/>
              </a:spcBef>
              <a:buClr>
                <a:srgbClr val="FE8637"/>
              </a:buClr>
              <a:buNone/>
            </a:pPr>
            <a:r>
              <a:rPr lang="ja-JP" altLang="en-US" sz="2800" dirty="0" smtClean="0">
                <a:solidFill>
                  <a:prstClr val="black"/>
                </a:solidFill>
                <a:latin typeface="HGP教科書体" panose="02020600000000000000" pitchFamily="18" charset="-128"/>
                <a:ea typeface="HGP教科書体" panose="02020600000000000000" pitchFamily="18" charset="-128"/>
              </a:rPr>
              <a:t>　施設に入所している子どもたちへサンタメールとプレゼントを届けました。</a:t>
            </a:r>
            <a:r>
              <a:rPr lang="ja-JP" altLang="en-US" sz="2800" dirty="0">
                <a:solidFill>
                  <a:prstClr val="black"/>
                </a:solidFill>
                <a:latin typeface="HGP教科書体" panose="02020600000000000000" pitchFamily="18" charset="-128"/>
                <a:ea typeface="HGP教科書体" panose="02020600000000000000" pitchFamily="18" charset="-128"/>
              </a:rPr>
              <a:t>　</a:t>
            </a:r>
            <a:endParaRPr lang="en-US" altLang="ja-JP" sz="28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r>
              <a:rPr lang="ja-JP" altLang="en-US" sz="2800" dirty="0" smtClean="0">
                <a:solidFill>
                  <a:prstClr val="black"/>
                </a:solidFill>
                <a:latin typeface="HGP教科書体" panose="02020600000000000000" pitchFamily="18" charset="-128"/>
                <a:ea typeface="HGP教科書体" panose="02020600000000000000" pitchFamily="18" charset="-128"/>
              </a:rPr>
              <a:t>　新型コロナウイルス感染対策のため直接施設を訪問することは出来ませんでしたが、子どもたち</a:t>
            </a:r>
            <a:r>
              <a:rPr lang="ja-JP" altLang="en-US" sz="2800" dirty="0">
                <a:solidFill>
                  <a:prstClr val="black"/>
                </a:solidFill>
                <a:latin typeface="HGP教科書体" panose="02020600000000000000" pitchFamily="18" charset="-128"/>
                <a:ea typeface="HGP教科書体" panose="02020600000000000000" pitchFamily="18" charset="-128"/>
              </a:rPr>
              <a:t>に</a:t>
            </a:r>
            <a:r>
              <a:rPr lang="ja-JP" altLang="en-US" sz="2800" dirty="0" smtClean="0">
                <a:solidFill>
                  <a:prstClr val="black"/>
                </a:solidFill>
                <a:latin typeface="HGP教科書体" panose="02020600000000000000" pitchFamily="18" charset="-128"/>
                <a:ea typeface="HGP教科書体" panose="02020600000000000000" pitchFamily="18" charset="-128"/>
              </a:rPr>
              <a:t>はたいへん喜んでいただきました。</a:t>
            </a:r>
            <a:endParaRPr lang="en-US" altLang="ja-JP" sz="2800" dirty="0" smtClean="0">
              <a:solidFill>
                <a:prstClr val="black"/>
              </a:solidFill>
              <a:latin typeface="HGP教科書体" panose="02020600000000000000" pitchFamily="18" charset="-128"/>
              <a:ea typeface="HGP教科書体" panose="02020600000000000000" pitchFamily="18" charset="-128"/>
            </a:endParaRPr>
          </a:p>
          <a:p>
            <a:pPr marL="0" lvl="0" indent="0">
              <a:spcBef>
                <a:spcPts val="600"/>
              </a:spcBef>
              <a:buClr>
                <a:srgbClr val="FE8637"/>
              </a:buClr>
              <a:buNone/>
            </a:pPr>
            <a:endParaRPr lang="en-US" altLang="ja-JP" sz="2800" dirty="0" smtClean="0">
              <a:solidFill>
                <a:prstClr val="black"/>
              </a:solidFill>
              <a:latin typeface="HGP教科書体" panose="02020600000000000000" pitchFamily="18" charset="-128"/>
              <a:ea typeface="HGP教科書体" panose="02020600000000000000" pitchFamily="18" charset="-128"/>
            </a:endParaRPr>
          </a:p>
        </p:txBody>
      </p:sp>
      <p:sp>
        <p:nvSpPr>
          <p:cNvPr id="5" name="スライド番号プレースホルダー 4"/>
          <p:cNvSpPr>
            <a:spLocks noGrp="1"/>
          </p:cNvSpPr>
          <p:nvPr>
            <p:ph type="sldNum" sz="quarter" idx="12"/>
          </p:nvPr>
        </p:nvSpPr>
        <p:spPr/>
        <p:txBody>
          <a:bodyPr/>
          <a:lstStyle/>
          <a:p>
            <a:fld id="{5D3933D4-1257-4EC3-BA34-CC15D14399FE}" type="slidenum">
              <a:rPr kumimoji="1" lang="ja-JP" altLang="en-US" sz="2000" smtClean="0"/>
              <a:t>9</a:t>
            </a:fld>
            <a:endParaRPr kumimoji="1" lang="ja-JP" altLang="en-US" sz="2000" dirty="0"/>
          </a:p>
        </p:txBody>
      </p:sp>
      <p:sp>
        <p:nvSpPr>
          <p:cNvPr id="2" name="タイトル 1"/>
          <p:cNvSpPr>
            <a:spLocks noGrp="1"/>
          </p:cNvSpPr>
          <p:nvPr>
            <p:ph type="title"/>
          </p:nvPr>
        </p:nvSpPr>
        <p:spPr/>
        <p:txBody>
          <a:bodyPr>
            <a:normAutofit/>
          </a:bodyPr>
          <a:lstStyle/>
          <a:p>
            <a:r>
              <a:rPr lang="ja-JP" altLang="en-US" dirty="0" smtClean="0">
                <a:solidFill>
                  <a:srgbClr val="FF0000"/>
                </a:solidFill>
              </a:rPr>
              <a:t>児童養護施設　岩内厚生園　　　　　　　　　　　　　　　　　　　</a:t>
            </a:r>
            <a:endParaRPr kumimoji="1" lang="ja-JP" altLang="en-US" dirty="0"/>
          </a:p>
        </p:txBody>
      </p:sp>
      <p:sp>
        <p:nvSpPr>
          <p:cNvPr id="10" name="テキスト ボックス 9"/>
          <p:cNvSpPr txBox="1"/>
          <p:nvPr/>
        </p:nvSpPr>
        <p:spPr>
          <a:xfrm>
            <a:off x="835860" y="4221088"/>
            <a:ext cx="4528228" cy="1938992"/>
          </a:xfrm>
          <a:prstGeom prst="rect">
            <a:avLst/>
          </a:prstGeom>
          <a:noFill/>
        </p:spPr>
        <p:txBody>
          <a:bodyPr wrap="square" rtlCol="0">
            <a:spAutoFit/>
          </a:bodyPr>
          <a:lstStyle/>
          <a:p>
            <a:r>
              <a:rPr kumimoji="1" lang="ja-JP" altLang="en-US" sz="2400" dirty="0" smtClean="0">
                <a:latin typeface="HGS教科書体" panose="02020600000000000000" pitchFamily="18" charset="-128"/>
                <a:ea typeface="HGS教科書体" panose="02020600000000000000" pitchFamily="18" charset="-128"/>
              </a:rPr>
              <a:t>＜プレゼント内容＞</a:t>
            </a:r>
            <a:endParaRPr kumimoji="1" lang="en-US" altLang="ja-JP" sz="2400" dirty="0" smtClean="0">
              <a:latin typeface="HGS教科書体" panose="02020600000000000000" pitchFamily="18" charset="-128"/>
              <a:ea typeface="HGS教科書体" panose="02020600000000000000" pitchFamily="18" charset="-128"/>
            </a:endParaRPr>
          </a:p>
          <a:p>
            <a:r>
              <a:rPr lang="ja-JP" altLang="en-US" sz="2400" dirty="0" smtClean="0">
                <a:latin typeface="HGS教科書体" panose="02020600000000000000" pitchFamily="18" charset="-128"/>
                <a:ea typeface="HGS教科書体" panose="02020600000000000000" pitchFamily="18" charset="-128"/>
              </a:rPr>
              <a:t>・テレビ本体　６点</a:t>
            </a:r>
            <a:endParaRPr lang="en-US" altLang="ja-JP" sz="2400" dirty="0" smtClean="0">
              <a:latin typeface="HGS教科書体" panose="02020600000000000000" pitchFamily="18" charset="-128"/>
              <a:ea typeface="HGS教科書体" panose="02020600000000000000" pitchFamily="18" charset="-128"/>
            </a:endParaRPr>
          </a:p>
          <a:p>
            <a:r>
              <a:rPr kumimoji="1" lang="ja-JP" altLang="en-US" sz="2400" dirty="0" smtClean="0">
                <a:latin typeface="HGS教科書体" panose="02020600000000000000" pitchFamily="18" charset="-128"/>
                <a:ea typeface="HGS教科書体" panose="02020600000000000000" pitchFamily="18" charset="-128"/>
              </a:rPr>
              <a:t>・テレビ用ケーブル　１２点</a:t>
            </a:r>
            <a:endParaRPr kumimoji="1" lang="en-US" altLang="ja-JP" sz="2400" dirty="0" smtClean="0">
              <a:latin typeface="HGS教科書体" panose="02020600000000000000" pitchFamily="18" charset="-128"/>
              <a:ea typeface="HGS教科書体" panose="02020600000000000000" pitchFamily="18" charset="-128"/>
            </a:endParaRPr>
          </a:p>
          <a:p>
            <a:r>
              <a:rPr lang="ja-JP" altLang="en-US" sz="2400" dirty="0" smtClean="0">
                <a:latin typeface="HGS教科書体" panose="02020600000000000000" pitchFamily="18" charset="-128"/>
                <a:ea typeface="HGS教科書体" panose="02020600000000000000" pitchFamily="18" charset="-128"/>
              </a:rPr>
              <a:t>＜支出＞</a:t>
            </a:r>
            <a:endParaRPr lang="en-US" altLang="ja-JP" sz="2400" dirty="0" smtClean="0">
              <a:latin typeface="HGS教科書体" panose="02020600000000000000" pitchFamily="18" charset="-128"/>
              <a:ea typeface="HGS教科書体" panose="02020600000000000000" pitchFamily="18" charset="-128"/>
            </a:endParaRPr>
          </a:p>
          <a:p>
            <a:r>
              <a:rPr kumimoji="1" lang="ja-JP" altLang="en-US" sz="2400" dirty="0" smtClean="0">
                <a:latin typeface="HGS教科書体" panose="02020600000000000000" pitchFamily="18" charset="-128"/>
                <a:ea typeface="HGS教科書体" panose="02020600000000000000" pitchFamily="18" charset="-128"/>
              </a:rPr>
              <a:t>・１４４，２７６円～③</a:t>
            </a:r>
            <a:endParaRPr kumimoji="1" lang="en-US" altLang="ja-JP" sz="2400" dirty="0" smtClean="0">
              <a:latin typeface="HGS教科書体" panose="02020600000000000000" pitchFamily="18" charset="-128"/>
              <a:ea typeface="HGS教科書体" panose="02020600000000000000" pitchFamily="18" charset="-128"/>
            </a:endParaRPr>
          </a:p>
        </p:txBody>
      </p:sp>
    </p:spTree>
    <p:extLst>
      <p:ext uri="{BB962C8B-B14F-4D97-AF65-F5344CB8AC3E}">
        <p14:creationId xmlns:p14="http://schemas.microsoft.com/office/powerpoint/2010/main" val="948057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3084</TotalTime>
  <Words>124</Words>
  <Application>Microsoft Office PowerPoint</Application>
  <PresentationFormat>画面に合わせる (4:3)</PresentationFormat>
  <Paragraphs>146</Paragraphs>
  <Slides>15</Slides>
  <Notes>2</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ウェーブ</vt:lpstr>
      <vt:lpstr>子供の夢を応援するプロジェクト ２０２０（令和２年度）事業報告</vt:lpstr>
      <vt:lpstr>プロジェクト実施内容</vt:lpstr>
      <vt:lpstr>取り組み内容</vt:lpstr>
      <vt:lpstr>取り組み結果</vt:lpstr>
      <vt:lpstr>PowerPoint プレゼンテーション</vt:lpstr>
      <vt:lpstr>PowerPoint プレゼンテーション</vt:lpstr>
      <vt:lpstr>PowerPoint プレゼンテーション</vt:lpstr>
      <vt:lpstr>PowerPoint プレゼンテーション</vt:lpstr>
      <vt:lpstr>児童養護施設　岩内厚生園　　　　　　　　　　　　　　　　　　　</vt:lpstr>
      <vt:lpstr>PowerPoint プレゼンテーション</vt:lpstr>
      <vt:lpstr>PowerPoint プレゼンテーション</vt:lpstr>
      <vt:lpstr>児童養護施設　美光園 児童養護施設　横手市立県南愛児園</vt:lpstr>
      <vt:lpstr>事業収支報告</vt:lpstr>
      <vt:lpstr>今回のプロジェクトを終えて</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LGW094</dc:creator>
  <cp:lastModifiedBy>LGW122</cp:lastModifiedBy>
  <cp:revision>185</cp:revision>
  <cp:lastPrinted>2021-02-18T06:10:23Z</cp:lastPrinted>
  <dcterms:created xsi:type="dcterms:W3CDTF">2019-02-04T02:57:10Z</dcterms:created>
  <dcterms:modified xsi:type="dcterms:W3CDTF">2021-02-22T00:21:38Z</dcterms:modified>
</cp:coreProperties>
</file>