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83" r:id="rId9"/>
    <p:sldId id="266" r:id="rId10"/>
    <p:sldId id="282" r:id="rId11"/>
    <p:sldId id="281" r:id="rId12"/>
    <p:sldId id="284" r:id="rId13"/>
    <p:sldId id="274" r:id="rId14"/>
    <p:sldId id="276" r:id="rId15"/>
    <p:sldId id="277"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F2C3D99-2106-4022-9EE5-B8820AD7AB01}">
          <p14:sldIdLst>
            <p14:sldId id="256"/>
            <p14:sldId id="257"/>
            <p14:sldId id="258"/>
            <p14:sldId id="259"/>
            <p14:sldId id="260"/>
            <p14:sldId id="261"/>
            <p14:sldId id="262"/>
            <p14:sldId id="283"/>
            <p14:sldId id="266"/>
            <p14:sldId id="282"/>
            <p14:sldId id="281"/>
            <p14:sldId id="284"/>
            <p14:sldId id="274"/>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6" rIns="91413"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3" tIns="45706" rIns="91413" bIns="45706" rtlCol="0"/>
          <a:lstStyle>
            <a:lvl1pPr algn="r">
              <a:defRPr sz="1200"/>
            </a:lvl1pPr>
          </a:lstStyle>
          <a:p>
            <a:fld id="{22D64396-730A-490E-BF31-05F7F1CE7956}" type="datetimeFigureOut">
              <a:rPr kumimoji="1" lang="ja-JP" altLang="en-US" smtClean="0"/>
              <a:t>2023/2/27</a:t>
            </a:fld>
            <a:endParaRPr kumimoji="1" lang="ja-JP" altLang="en-US"/>
          </a:p>
        </p:txBody>
      </p:sp>
      <p:sp>
        <p:nvSpPr>
          <p:cNvPr id="4" name="フッター プレースホルダー 3"/>
          <p:cNvSpPr>
            <a:spLocks noGrp="1"/>
          </p:cNvSpPr>
          <p:nvPr>
            <p:ph type="ftr" sz="quarter" idx="2"/>
          </p:nvPr>
        </p:nvSpPr>
        <p:spPr>
          <a:xfrm>
            <a:off x="3" y="9440866"/>
            <a:ext cx="2949575" cy="496887"/>
          </a:xfrm>
          <a:prstGeom prst="rect">
            <a:avLst/>
          </a:prstGeom>
        </p:spPr>
        <p:txBody>
          <a:bodyPr vert="horz" lIns="91413" tIns="45706" rIns="91413"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6887"/>
          </a:xfrm>
          <a:prstGeom prst="rect">
            <a:avLst/>
          </a:prstGeom>
        </p:spPr>
        <p:txBody>
          <a:bodyPr vert="horz" lIns="91413" tIns="45706" rIns="91413" bIns="45706" rtlCol="0" anchor="b"/>
          <a:lstStyle>
            <a:lvl1pPr algn="r">
              <a:defRPr sz="1200"/>
            </a:lvl1pPr>
          </a:lstStyle>
          <a:p>
            <a:fld id="{B3A72E8D-0BDC-482F-BF05-056B90E11465}" type="slidenum">
              <a:rPr kumimoji="1" lang="ja-JP" altLang="en-US" smtClean="0"/>
              <a:t>‹#›</a:t>
            </a:fld>
            <a:endParaRPr kumimoji="1" lang="ja-JP" altLang="en-US"/>
          </a:p>
        </p:txBody>
      </p:sp>
    </p:spTree>
    <p:extLst>
      <p:ext uri="{BB962C8B-B14F-4D97-AF65-F5344CB8AC3E}">
        <p14:creationId xmlns:p14="http://schemas.microsoft.com/office/powerpoint/2010/main" val="102278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6" rIns="91413"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6" rIns="91413" bIns="45706" rtlCol="0"/>
          <a:lstStyle>
            <a:lvl1pPr algn="r">
              <a:defRPr sz="1200"/>
            </a:lvl1pPr>
          </a:lstStyle>
          <a:p>
            <a:fld id="{E32FF3E7-0CC1-4A3C-803C-37A4449CF814}" type="datetimeFigureOut">
              <a:rPr kumimoji="1" lang="ja-JP" altLang="en-US" smtClean="0"/>
              <a:t>2023/2/27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3" tIns="45706" rIns="91413" bIns="45706"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13" tIns="45706" rIns="91413" bIns="457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6887"/>
          </a:xfrm>
          <a:prstGeom prst="rect">
            <a:avLst/>
          </a:prstGeom>
        </p:spPr>
        <p:txBody>
          <a:bodyPr vert="horz" lIns="91413" tIns="45706" rIns="91413"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6887"/>
          </a:xfrm>
          <a:prstGeom prst="rect">
            <a:avLst/>
          </a:prstGeom>
        </p:spPr>
        <p:txBody>
          <a:bodyPr vert="horz" lIns="91413" tIns="45706" rIns="91413" bIns="45706" rtlCol="0" anchor="b"/>
          <a:lstStyle>
            <a:lvl1pPr algn="r">
              <a:defRPr sz="1200"/>
            </a:lvl1pPr>
          </a:lstStyle>
          <a:p>
            <a:fld id="{8560BC73-13AC-461C-A429-2203C16D1105}" type="slidenum">
              <a:rPr kumimoji="1" lang="ja-JP" altLang="en-US" smtClean="0"/>
              <a:t>‹#›</a:t>
            </a:fld>
            <a:endParaRPr kumimoji="1" lang="ja-JP" altLang="en-US"/>
          </a:p>
        </p:txBody>
      </p:sp>
    </p:spTree>
    <p:extLst>
      <p:ext uri="{BB962C8B-B14F-4D97-AF65-F5344CB8AC3E}">
        <p14:creationId xmlns:p14="http://schemas.microsoft.com/office/powerpoint/2010/main" val="5129041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560BC73-13AC-461C-A429-2203C16D1105}"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92570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8560BC73-13AC-461C-A429-2203C16D1105}" type="slidenum">
              <a:rPr kumimoji="1" lang="ja-JP" altLang="en-US" smtClean="0"/>
              <a:t>2</a:t>
            </a:fld>
            <a:endParaRPr kumimoji="1" lang="ja-JP" altLang="en-US"/>
          </a:p>
        </p:txBody>
      </p:sp>
    </p:spTree>
    <p:extLst>
      <p:ext uri="{BB962C8B-B14F-4D97-AF65-F5344CB8AC3E}">
        <p14:creationId xmlns:p14="http://schemas.microsoft.com/office/powerpoint/2010/main" val="213488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8560BC73-13AC-461C-A429-2203C16D1105}" type="slidenum">
              <a:rPr kumimoji="1" lang="ja-JP" altLang="en-US" smtClean="0"/>
              <a:t>7</a:t>
            </a:fld>
            <a:endParaRPr kumimoji="1" lang="ja-JP" altLang="en-US"/>
          </a:p>
        </p:txBody>
      </p:sp>
    </p:spTree>
    <p:extLst>
      <p:ext uri="{BB962C8B-B14F-4D97-AF65-F5344CB8AC3E}">
        <p14:creationId xmlns:p14="http://schemas.microsoft.com/office/powerpoint/2010/main" val="93052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8560BC73-13AC-461C-A429-2203C16D1105}" type="slidenum">
              <a:rPr kumimoji="1" lang="ja-JP" altLang="en-US" smtClean="0"/>
              <a:t>12</a:t>
            </a:fld>
            <a:endParaRPr kumimoji="1" lang="ja-JP" altLang="en-US"/>
          </a:p>
        </p:txBody>
      </p:sp>
    </p:spTree>
    <p:extLst>
      <p:ext uri="{BB962C8B-B14F-4D97-AF65-F5344CB8AC3E}">
        <p14:creationId xmlns:p14="http://schemas.microsoft.com/office/powerpoint/2010/main" val="45201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B1A5B3C-C39F-4A95-A0BC-9D7CC17264AE}"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B8FC8BD-DEC7-42A1-8F4B-5C2472AF84C2}"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3C18B0F-2038-4E7F-9B2A-F1A77038803E}"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D00DCE-3D06-4AD0-B124-C6DB33CEBCCB}"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4" name="Date Placeholder 3"/>
          <p:cNvSpPr>
            <a:spLocks noGrp="1"/>
          </p:cNvSpPr>
          <p:nvPr>
            <p:ph type="dt" sz="half" idx="10"/>
          </p:nvPr>
        </p:nvSpPr>
        <p:spPr/>
        <p:txBody>
          <a:bodyPr/>
          <a:lstStyle/>
          <a:p>
            <a:fld id="{4C9AC191-191D-4821-A014-B0E7F8DE371D}"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24DCE4C-8136-44F9-A5F7-C5144C0113EB}"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DADE004-73FE-4C59-AD52-D677B26C270F}" type="datetime1">
              <a:rPr kumimoji="1" lang="ja-JP" altLang="en-US" smtClean="0"/>
              <a:t>2023/2/27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72356C4-532E-448A-B2B9-0020D7FD8B72}" type="datetime1">
              <a:rPr kumimoji="1" lang="ja-JP" altLang="en-US" smtClean="0"/>
              <a:t>2023/2/27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9FBF7-24A1-41F2-899C-EE570376D13C}" type="datetime1">
              <a:rPr kumimoji="1" lang="ja-JP" altLang="en-US" smtClean="0"/>
              <a:t>2023/2/27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5" name="Date Placeholder 4"/>
          <p:cNvSpPr>
            <a:spLocks noGrp="1"/>
          </p:cNvSpPr>
          <p:nvPr>
            <p:ph type="dt" sz="half" idx="10"/>
          </p:nvPr>
        </p:nvSpPr>
        <p:spPr/>
        <p:txBody>
          <a:bodyPr/>
          <a:lstStyle/>
          <a:p>
            <a:fld id="{03DB67B5-7951-4235-A396-A2ACB21C44A4}"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D3933D4-1257-4EC3-BA34-CC15D14399F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smtClean="0"/>
              <a:t>アイコンをクリックして図を追加</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829D6D-3880-4961-8CBA-7BCEC78E57D3}" type="datetime1">
              <a:rPr kumimoji="1" lang="ja-JP" altLang="en-US" smtClean="0"/>
              <a:t>2023/2/27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3933D4-1257-4EC3-BA34-CC15D14399F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043780C-E22C-49F5-8FBC-9C787FA4EFCE}" type="datetime1">
              <a:rPr kumimoji="1" lang="ja-JP" altLang="en-US" smtClean="0"/>
              <a:t>2023/2/27</a:t>
            </a:fld>
            <a:endParaRPr kumimoji="1" lang="ja-JP"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D3933D4-1257-4EC3-BA34-CC15D14399F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dt="0"/>
  <p:txStyles>
    <p:titleStyle>
      <a:lvl1pPr algn="l" defTabSz="914400" rtl="0" eaLnBrk="1" latinLnBrk="0" hangingPunct="1">
        <a:spcBef>
          <a:spcPct val="0"/>
        </a:spcBef>
        <a:buNone/>
        <a:defRPr kumimoji="1"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80998" y="3789040"/>
            <a:ext cx="6763002" cy="1872207"/>
          </a:xfrm>
        </p:spPr>
        <p:txBody>
          <a:bodyPr>
            <a:norm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ひろおサンタカード</a:t>
            </a:r>
            <a:r>
              <a:rPr kumimoji="1"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子どもの夢を応援するプロジェクト</a:t>
            </a:r>
            <a:br>
              <a:rPr kumimoji="1"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２０２２（令和４年度）事業報告</a:t>
            </a:r>
            <a:endParaRPr kumimoji="1"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サブタイトル 2"/>
          <p:cNvSpPr>
            <a:spLocks noGrp="1"/>
          </p:cNvSpPr>
          <p:nvPr>
            <p:ph type="subTitle" idx="1"/>
          </p:nvPr>
        </p:nvSpPr>
        <p:spPr>
          <a:xfrm>
            <a:off x="3491860" y="6231782"/>
            <a:ext cx="5328592" cy="609481"/>
          </a:xfrm>
        </p:spPr>
        <p:txBody>
          <a:bodyPr>
            <a:normAutofit/>
          </a:bodyPr>
          <a:lstStyle/>
          <a:p>
            <a:pPr algn="ctr"/>
            <a:r>
              <a:rPr lang="ja-JP" altLang="en-US" sz="2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広尾町北方圏交流振興会</a:t>
            </a:r>
            <a:endParaRPr kumimoji="1"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620688"/>
            <a:ext cx="1512168" cy="246987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7" y="620688"/>
            <a:ext cx="1753837" cy="2469874"/>
          </a:xfrm>
          <a:prstGeom prst="rect">
            <a:avLst/>
          </a:prstGeom>
        </p:spPr>
      </p:pic>
    </p:spTree>
    <p:extLst>
      <p:ext uri="{BB962C8B-B14F-4D97-AF65-F5344CB8AC3E}">
        <p14:creationId xmlns:p14="http://schemas.microsoft.com/office/powerpoint/2010/main" val="704546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354162"/>
          </a:xfrm>
        </p:spPr>
        <p:txBody>
          <a:bodyPr>
            <a:normAutofit/>
          </a:bodyPr>
          <a:lstStyle/>
          <a:p>
            <a:r>
              <a:rPr lang="ja-JP" altLang="en-US"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道内</a:t>
            </a:r>
            <a:r>
              <a:rPr lang="ja-JP" altLang="en-US"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施設②　函館国の子寮</a:t>
            </a:r>
            <a:r>
              <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zh-TW" altLang="en-US" dirty="0">
                <a:latin typeface="メイリオ" panose="020B0604030504040204" pitchFamily="50" charset="-128"/>
                <a:ea typeface="メイリオ" panose="020B0604030504040204" pitchFamily="50" charset="-128"/>
                <a:cs typeface="メイリオ" panose="020B0604030504040204" pitchFamily="50" charset="-128"/>
              </a:rPr>
              <a:t>函館市</a:t>
            </a:r>
            <a:r>
              <a:rPr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鈴蘭丘町</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38-7</a:t>
            </a:r>
            <a:r>
              <a:rPr lang="ja-JP" altLang="en-US" sz="27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柏倉 施設長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a:spLocks noGrp="1"/>
          </p:cNvSpPr>
          <p:nvPr>
            <p:ph idx="1"/>
          </p:nvPr>
        </p:nvSpPr>
        <p:spPr>
          <a:xfrm>
            <a:off x="467544" y="1736812"/>
            <a:ext cx="2520280" cy="4176464"/>
          </a:xfrm>
        </p:spPr>
        <p:txBody>
          <a:bodyPr>
            <a:normAutofit fontScale="92500" lnSpcReduction="10000"/>
          </a:bodyPr>
          <a:lstStyle/>
          <a:p>
            <a:pPr marL="0" lvl="0" indent="0">
              <a:spcBef>
                <a:spcPts val="600"/>
              </a:spcBef>
              <a:buClr>
                <a:srgbClr val="FE8637"/>
              </a:buClr>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こちらも新型コロナウイルス感染症予防のため、施設の御意向により訪問することは出来ませんでした。</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プレゼントは子どもたちみんなで使用できる本棚を贈らせていただいています。</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国の子寮の方からは本棚へ楽しそうに本を入れている子どもたちの画像が送られて来ています。</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955" y="1741093"/>
            <a:ext cx="2998912" cy="2106325"/>
          </a:xfrm>
          <a:prstGeom prst="rect">
            <a:avLst/>
          </a:prstGeom>
          <a:effectLst>
            <a:softEdge rad="6350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351" y="4077072"/>
            <a:ext cx="3023037" cy="2088232"/>
          </a:xfrm>
          <a:prstGeom prst="rect">
            <a:avLst/>
          </a:prstGeom>
          <a:effectLst>
            <a:softEdge rad="63500"/>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355" y="4077072"/>
            <a:ext cx="3017006" cy="2094264"/>
          </a:xfrm>
          <a:prstGeom prst="rect">
            <a:avLst/>
          </a:prstGeom>
          <a:effectLst>
            <a:softEdge rad="63500"/>
          </a:effec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1758188"/>
            <a:ext cx="3004944" cy="2088232"/>
          </a:xfrm>
          <a:prstGeom prst="rect">
            <a:avLst/>
          </a:prstGeom>
          <a:effectLst>
            <a:softEdge rad="63500"/>
          </a:effectLst>
        </p:spPr>
      </p:pic>
    </p:spTree>
    <p:extLst>
      <p:ext uri="{BB962C8B-B14F-4D97-AF65-F5344CB8AC3E}">
        <p14:creationId xmlns:p14="http://schemas.microsoft.com/office/powerpoint/2010/main" val="166049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67544" y="404664"/>
            <a:ext cx="8229600" cy="1008112"/>
          </a:xfrm>
        </p:spPr>
        <p:txBody>
          <a:bodyPr>
            <a:norm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その他の道内施設への取組み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1556792"/>
            <a:ext cx="8424936" cy="4176464"/>
          </a:xfrm>
        </p:spPr>
        <p:txBody>
          <a:bodyPr>
            <a:normAutofit lnSpcReduction="10000"/>
          </a:bodyPr>
          <a:lstStyle/>
          <a:p>
            <a:pPr marL="0" indent="0">
              <a:buNone/>
            </a:pPr>
            <a:r>
              <a:rPr kumimoji="1"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①サンタランドウッドランタン（キット）</a:t>
            </a:r>
            <a:endParaRPr kumimoji="1" lang="en-US" altLang="ja-JP"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道内２５施設のうち、希望された２２施設に対し、広尾産の木材から作られたランタン作成キットを３セットずつ贈りました。</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・道内２２施設　６７セット（うち１施設は希望により４セット）</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②ひろおサンタカード</a:t>
            </a:r>
            <a:endParaRPr lang="en-US" altLang="ja-JP"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道内２５施設に入所する子どもたち全員に対し、今年のひろおサンタカードを贈りました。</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・道内２５施設合計　１，１８９通</a:t>
            </a:r>
            <a:endParaRPr lang="en-US" altLang="ja-JP" sz="20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674235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67544" y="404664"/>
            <a:ext cx="8229600" cy="1008112"/>
          </a:xfrm>
        </p:spPr>
        <p:txBody>
          <a:bodyPr>
            <a:norm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道外施設</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268760"/>
            <a:ext cx="8424936" cy="4824536"/>
          </a:xfrm>
        </p:spPr>
        <p:txBody>
          <a:bodyPr>
            <a:normAutofit/>
          </a:bodyPr>
          <a:lstStyle/>
          <a:p>
            <a:pPr marL="0" indent="0">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全国児童養護施設協議会の指導をいただき、今回は九州ブロックから事務局が無作為に下記の２施設を選定しました。</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今後</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も全国児童養護施設協</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議会のご協力</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いただきながら、</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送付先施設を</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選定して参ります。</a:t>
            </a:r>
            <a:endPar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児童養護施設　甘木山学園</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福岡県大牟田市</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サンタランドツリー　　１本</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ひろおサンタカード　</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６０</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・児童養護施設　みんせいかん</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宮崎県宮崎市</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サンタランドツリー　　１本</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ひろおサンタカード　</a:t>
            </a: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３０</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テキスト ボックス 3"/>
          <p:cNvSpPr txBox="1"/>
          <p:nvPr/>
        </p:nvSpPr>
        <p:spPr>
          <a:xfrm>
            <a:off x="6516216" y="6174122"/>
            <a:ext cx="2160240" cy="276999"/>
          </a:xfrm>
          <a:prstGeom prst="rect">
            <a:avLst/>
          </a:prstGeom>
          <a:noFill/>
        </p:spPr>
        <p:txBody>
          <a:bodyPr wrap="square" rtlCol="0">
            <a:spAutoFit/>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サンタランドツリー</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922418"/>
            <a:ext cx="2153792" cy="3229922"/>
          </a:xfrm>
          <a:prstGeom prst="rect">
            <a:avLst/>
          </a:prstGeom>
          <a:effectLst>
            <a:softEdge rad="63500"/>
          </a:effectLst>
        </p:spPr>
      </p:pic>
    </p:spTree>
    <p:extLst>
      <p:ext uri="{BB962C8B-B14F-4D97-AF65-F5344CB8AC3E}">
        <p14:creationId xmlns:p14="http://schemas.microsoft.com/office/powerpoint/2010/main" val="3499759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7534672" cy="838200"/>
          </a:xfrm>
        </p:spPr>
        <p:txBody>
          <a:bodyPr/>
          <a:lstStyle/>
          <a:p>
            <a:r>
              <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事業収支報告</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124744"/>
            <a:ext cx="8280920" cy="5472608"/>
          </a:xfrm>
        </p:spPr>
        <p:txBody>
          <a:bodyPr>
            <a:noAutofit/>
          </a:bodyPr>
          <a:lstStyle/>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＜収入の部</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①企業との連携　　　　　　　　　　　　１，０２２，５００円</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②広尾町民の参画</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２１，７００</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円</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収入合計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１，０４４，２００</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円</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支出の部＞</a:t>
            </a:r>
          </a:p>
          <a:p>
            <a:pPr marL="0" lvl="0" indent="0">
              <a:spcBef>
                <a:spcPts val="600"/>
              </a:spcBef>
              <a:buClr>
                <a:srgbClr val="FE8637"/>
              </a:buClr>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函館厚生院くるみ学園（</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プレゼント代）　　　１４６，３００円</a:t>
            </a:r>
          </a:p>
          <a:p>
            <a:pPr marL="0" lvl="0" indent="0">
              <a:spcBef>
                <a:spcPts val="600"/>
              </a:spcBef>
              <a:buClr>
                <a:srgbClr val="FE8637"/>
              </a:buClr>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函館国の子寮（</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プレゼント代）　　　　　　　　７６，６００円</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その他道内施設（ウッドランタンキット）　　１７３，８００円</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道外２施設（ツリー代）　　　　　　　　　　　１８，９２０円</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施設送付サンタカード代　　　　　　　　　　５９４，５００円　　　　</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支出合計　１，０１０，１２０円</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収入 １，０４４，２００円 － 支出 １，０１０，１２０円</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＝３４，０８０円</a:t>
            </a:r>
            <a:r>
              <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残額</a:t>
            </a:r>
            <a:endPar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lgn="r">
              <a:spcBef>
                <a:spcPts val="600"/>
              </a:spcBef>
              <a:buClr>
                <a:srgbClr val="FE8637"/>
              </a:buClr>
              <a:buNone/>
            </a:pP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残額は一般サンタカード収入とさせていただきます。</a:t>
            </a:r>
            <a:r>
              <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2987868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548680"/>
            <a:ext cx="7520940" cy="548640"/>
          </a:xfrm>
        </p:spPr>
        <p:txBody>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今回のプロジェクトを終えて</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539552" y="1268760"/>
            <a:ext cx="8208911" cy="4824536"/>
          </a:xfrm>
        </p:spPr>
        <p:txBody>
          <a:bodyPr>
            <a:normAutofit fontScale="92500" lnSpcReduction="10000"/>
          </a:bodyPr>
          <a:lstStyle/>
          <a:p>
            <a:pPr marL="0" lvl="0" indent="0">
              <a:spcBef>
                <a:spcPts val="600"/>
              </a:spcBef>
              <a:buClr>
                <a:srgbClr val="FE8637"/>
              </a:buClr>
              <a:buNone/>
            </a:pPr>
            <a:r>
              <a:rPr lang="ja-JP" altLang="en-US" sz="24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平成２６年にひろおサンタカード事業の一環として立ち上げたこの「子どもの</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夢を応援するプロジェクト</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」は、９年目の活動として今回も企業や各種団体の皆様のご協力により、道内２ヶ所の</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児童養護</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施設へプレゼント、また道内全施設にはひろおサンタカードとサンタランドウッドランタンキット、また道外２か所の児童養護施設</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には</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ひろおサンタカードをとサンタランドツリーをプレゼントさせていただきました。</a:t>
            </a: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企業や団体の</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皆様には、この事業の</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趣旨をご理解いただき、ひろおサンタカードを</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活用</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して子どもたちに喜びを</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届けて</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いただきましたこと、心より感謝申し上げます。</a:t>
            </a:r>
            <a:endParaRPr lang="en-US" altLang="ja-JP"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新型コロナウイルスの影響により</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、今回も児童</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養護施設を訪問することが叶いませんでした。プレゼントのやり取りでしか施設との関わりが持てませんでしたが、施設から</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は届いたプレゼント</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により</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子ども</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たちが楽しそうにしている写真や心温まるお礼状をいただき、改めてこの取組みの意義を感じているところで</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あります。</a:t>
            </a:r>
            <a:endPar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p:txBody>
      </p:sp>
    </p:spTree>
    <p:extLst>
      <p:ext uri="{BB962C8B-B14F-4D97-AF65-F5344CB8AC3E}">
        <p14:creationId xmlns:p14="http://schemas.microsoft.com/office/powerpoint/2010/main" val="359190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620688"/>
            <a:ext cx="8136904" cy="4968552"/>
          </a:xfrm>
        </p:spPr>
        <p:txBody>
          <a:bodyPr>
            <a:normAutofit fontScale="92500"/>
          </a:bodyPr>
          <a:lstStyle/>
          <a:p>
            <a:pPr marL="0" lvl="0" indent="0">
              <a:spcBef>
                <a:spcPts val="600"/>
              </a:spcBef>
              <a:buClr>
                <a:srgbClr val="FE8637"/>
              </a:buClr>
            </a:pP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広尾町</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はサンタランドのまちとして、これまで</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３８年間、「</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愛と平和・感謝と奉仕」を基本理念と</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して、サンタクロースの</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世界が持つ夢やロマンのある広尾らしい魅力あるまちづくりに取り組んでおり</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、その</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中核と</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なる「</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ひろおサンタカード</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」は今年度まで約２２０万通ものカードを全世界へ送り届けてきました。</a:t>
            </a:r>
            <a:endPar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今後におきましても「ひろおサンタカード事業」及び「子どもの夢を応援するプロジェクト」を</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通じて</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、全ての子どもたちが夢や希望を持ち、身も心も健やかに成長できる環境をサポートさせていただきたく、今後とも企業や団体の皆様</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から</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のご協力をいただきながら事業実施していきますので、引き続き</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の</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ご指導をよろしくお願い</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いたします。</a:t>
            </a:r>
          </a:p>
          <a:p>
            <a:pPr marL="0" lvl="0" indent="0">
              <a:spcBef>
                <a:spcPts val="600"/>
              </a:spcBef>
              <a:buClr>
                <a:srgbClr val="FE8637"/>
              </a:buClr>
              <a:buNone/>
            </a:pPr>
            <a:endParaRPr lang="en-US" altLang="ja-JP"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令和</a:t>
            </a: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５</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年２月吉日</a:t>
            </a:r>
            <a:endParaRPr lang="en-US" altLang="ja-JP"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a:p>
            <a:pPr marL="0" lvl="0" indent="0">
              <a:spcBef>
                <a:spcPts val="600"/>
              </a:spcBef>
              <a:buClr>
                <a:srgbClr val="FE8637"/>
              </a:buClr>
              <a:buNone/>
            </a:pPr>
            <a:r>
              <a:rPr lang="ja-JP" altLang="en-US" sz="22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2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　　</a:t>
            </a:r>
            <a:r>
              <a:rPr lang="ja-JP" altLang="en-US" sz="28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広尾</a:t>
            </a:r>
            <a:r>
              <a:rPr lang="ja-JP" altLang="en-US" sz="28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町長　村　瀨　　</a:t>
            </a:r>
            <a:r>
              <a:rPr lang="ja-JP" altLang="en-US" sz="2800" b="0" dirty="0" smtClean="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rPr>
              <a:t>優</a:t>
            </a:r>
            <a:endParaRPr lang="ja-JP" altLang="en-US" sz="2800" b="0" dirty="0">
              <a:solidFill>
                <a:prstClr val="black"/>
              </a:solidFill>
              <a:latin typeface="HG正楷書体-PRO" panose="03000600000000000000" pitchFamily="66" charset="-128"/>
              <a:ea typeface="HG正楷書体-PRO" panose="03000600000000000000" pitchFamily="66" charset="-128"/>
              <a:cs typeface="メイリオ" panose="020B0604030504040204" pitchFamily="50" charset="-128"/>
            </a:endParaRPr>
          </a:p>
        </p:txBody>
      </p:sp>
    </p:spTree>
    <p:extLst>
      <p:ext uri="{BB962C8B-B14F-4D97-AF65-F5344CB8AC3E}">
        <p14:creationId xmlns:p14="http://schemas.microsoft.com/office/powerpoint/2010/main" val="819581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868958"/>
          </a:xfrm>
        </p:spPr>
        <p:txBody>
          <a:bodyPr>
            <a:normAutofit/>
          </a:bodyPr>
          <a:lstStyle/>
          <a:p>
            <a:r>
              <a:rPr lang="ja-JP" altLang="en-US" sz="3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プロジェクト実施概要</a:t>
            </a:r>
            <a:endParaRPr kumimoji="1"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412776"/>
            <a:ext cx="8136904" cy="4896544"/>
          </a:xfrm>
        </p:spPr>
        <p:txBody>
          <a:bodyPr>
            <a:normAutofit/>
          </a:bodyPr>
          <a:lstStyle/>
          <a:p>
            <a:pPr marL="0" indent="0">
              <a:buNone/>
            </a:pPr>
            <a:r>
              <a:rPr lang="ja-JP" altLang="en-US" sz="2400" b="0" dirty="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＜プロジェクト内容＞</a:t>
            </a:r>
          </a:p>
          <a:p>
            <a:pPr marL="0" indent="0" algn="ctr">
              <a:buNone/>
            </a:pPr>
            <a:r>
              <a:rPr lang="ja-JP" altLang="en-US" sz="2400" b="0" dirty="0" smtClean="0">
                <a:latin typeface="メイリオ" panose="020B0604030504040204" pitchFamily="50" charset="-128"/>
                <a:ea typeface="メイリオ" panose="020B0604030504040204" pitchFamily="50" charset="-128"/>
                <a:cs typeface="メイリオ" panose="020B0604030504040204" pitchFamily="50" charset="-128"/>
              </a:rPr>
              <a:t>「親と暮らせない子どもたちのクリスマスを応援！」</a:t>
            </a:r>
          </a:p>
          <a:p>
            <a:pPr marL="0" indent="0">
              <a:buNone/>
            </a:pPr>
            <a:endPar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4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ひろおサンタカードを通じて、地元地域や企業等の参画により取組みを実施しました。</a:t>
            </a:r>
            <a:endParaRPr lang="en-US" altLang="ja-JP" sz="24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ja-JP" altLang="en-US" sz="24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24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北海道内・外の児童養護施設に入所している子どもたちにクリスマスを楽しんでもらうため、ひろおサンタカードの申込み金等の一部を活用し、子どもたちの喜ぶプレゼントを施設へ贈る取組みを行いました。</a:t>
            </a:r>
            <a:endParaRPr lang="ja-JP" altLang="en-US" sz="24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210300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取組み</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内容</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539552" y="1412776"/>
            <a:ext cx="8136904" cy="4752528"/>
          </a:xfrm>
        </p:spPr>
        <p:txBody>
          <a:bodyPr>
            <a:noAutofit/>
          </a:bodyPr>
          <a:lstStyle/>
          <a:p>
            <a:pPr marL="0" lvl="0" indent="0">
              <a:spcBef>
                <a:spcPts val="600"/>
              </a:spcBef>
              <a:buClr>
                <a:srgbClr val="FE8637"/>
              </a:buClr>
              <a:buNone/>
            </a:pPr>
            <a:r>
              <a:rPr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①ひろおサンタカード申込者全員が参加</a:t>
            </a:r>
            <a:endPar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広尾サンタランド</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の基本理念</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「愛と</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平和、感謝</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と奉仕」</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を実践</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するため</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にひろおサンタカードの申込金の一部をこのプロジェクトに活用するものです。</a:t>
            </a:r>
            <a:endPar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②広尾町民や企業</a:t>
            </a:r>
            <a:r>
              <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等</a:t>
            </a:r>
            <a:r>
              <a:rPr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の参画によりプレゼント</a:t>
            </a:r>
            <a:r>
              <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を届ける</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広尾町民による申込みや、</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企業からはＣＳＲ</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活動の一環として参画していただき</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、それぞれ申込みの取りまとめ</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を行って</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いただきました。</a:t>
            </a:r>
            <a:endPar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集まった</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申込料金１通５００円</a:t>
            </a:r>
            <a:r>
              <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のうち、１００円をプレゼント代</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とし、クリスマスプレゼント</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やサンタランドウッドランタン、また</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入所者全員へサンタカードを届けました。</a:t>
            </a:r>
            <a:endPar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送付先がない寄附としての申込金は、施設の子どもたちに送るサンタカードの代金に充てられました。</a:t>
            </a:r>
            <a:endParaRPr lang="ja-JP" altLang="en-US" sz="2000" b="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1" dirty="0" smtClean="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955541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476672"/>
            <a:ext cx="7520940" cy="548640"/>
          </a:xfrm>
        </p:spPr>
        <p:txBody>
          <a:bodyPr>
            <a:normAutofit/>
          </a:bodyPr>
          <a:lstStyle/>
          <a:p>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取組み結果</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611560" y="1268760"/>
            <a:ext cx="8136904" cy="5328592"/>
          </a:xfrm>
        </p:spPr>
        <p:txBody>
          <a:bodyPr>
            <a:normAutofit fontScale="92500" lnSpcReduction="10000"/>
          </a:bodyPr>
          <a:lstStyle/>
          <a:p>
            <a:pPr marL="0" indent="0">
              <a:spcBef>
                <a:spcPts val="600"/>
              </a:spcBef>
              <a:buClr>
                <a:srgbClr val="FE8637"/>
              </a:buClr>
              <a:buNone/>
            </a:pPr>
            <a:r>
              <a:rPr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a:t>
            </a:r>
            <a:r>
              <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ひろおサンタカード申込者全員が参加</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令和４年度ひろおサンタカード申込み実績</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５，２０９件　１８，１７４通</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（前年比：１，４３５件、５，２１８通の減少）</a:t>
            </a:r>
            <a:endPar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smtClean="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②広尾町民や企業等の参画によりプレゼントを届ける</a:t>
            </a: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企業等に</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ＣＳＲ活動の一環として</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参画いただき</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サンタカードの</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申込受付</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、申込金の</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取りまとめを行っていた</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ただきました。</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また</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、インターネット</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による</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申込みにも対応できるよう職員の皆様に周知していただきました。</a:t>
            </a:r>
            <a:endPar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申込件数は、</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延べ件数</a:t>
            </a:r>
            <a:endPar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ＡＬＳＯＫ北海道㈱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１９件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４１通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ＡＮＡあきん</a:t>
            </a:r>
            <a:r>
              <a:rPr lang="ja-JP" altLang="en-US" sz="1800" b="0" dirty="0" err="1"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ど</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９件　　１０通</a:t>
            </a:r>
            <a:endParaRPr lang="ja-JP" altLang="en-US"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㈱ＨＣＣ　　　　　　　　　　　　　　　　　　３３件　　３３通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４</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音更</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郵便局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２０通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帯広信用金庫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１０件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１０通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None/>
            </a:pPr>
            <a:endPar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kumimoji="1"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4142908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548680"/>
            <a:ext cx="8280920" cy="5904656"/>
          </a:xfrm>
        </p:spPr>
        <p:txBody>
          <a:bodyPr>
            <a:noAutofit/>
          </a:bodyPr>
          <a:lstStyle/>
          <a:p>
            <a:pPr marL="0" indent="0">
              <a:spcBef>
                <a:spcPts val="600"/>
              </a:spcBef>
              <a:buClr>
                <a:srgbClr val="FE8637"/>
              </a:buClr>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lang="en-US" altLang="zh-TW"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帯広郵便局　　　　　　　　　　　　　　　　　　１件　　１６通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７</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ＫＤＤＩ㈱北海道総支社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３５</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９０通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８</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生活協同組合コープさっぽろ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３件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札幌市役所・札幌商工会議所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１４５件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２０３通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１０</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㈱さっぽろテレビ塔　　　　　　　　　　　　　　１件　　２０通</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１１</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サッポロ不動産開発㈱札幌事業部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９８</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９８通</a:t>
            </a: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１２</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東急百貨店札幌店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１３通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１３</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十勝事務機販売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２０</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２６通</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１４</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十勝総合</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振興局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４４</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５８通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１５</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中道リース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５９</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１３０通</a:t>
            </a:r>
            <a:endParaRPr lang="ja-JP" altLang="en-US"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F0A22E"/>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１６</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西帯広</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郵便局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９件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１７</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日本航空北海道地区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９４</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９４通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１８</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日本郵便㈱北海道支社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４３</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６７通</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１９</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日本郵便十勝地区連絡会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４０７件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５６２通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２０</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日高信用金庫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１４</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２１４通</a:t>
            </a:r>
            <a:endPar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２１</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ＮＰＯ法人Ｆｉｔ北海道</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会議　</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買取り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１件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１１通</a:t>
            </a:r>
            <a:r>
              <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marL="0" lvl="0" indent="0">
              <a:spcBef>
                <a:spcPts val="600"/>
              </a:spcBef>
              <a:buClr>
                <a:srgbClr val="FE8637"/>
              </a:buClr>
              <a:buNone/>
            </a:pPr>
            <a:endParaRPr lang="en-US" altLang="ja-JP"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ja-JP" altLang="en-US" sz="20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283448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20688"/>
            <a:ext cx="8352928" cy="5688632"/>
          </a:xfrm>
        </p:spPr>
        <p:txBody>
          <a:bodyPr>
            <a:noAutofit/>
          </a:bodyPr>
          <a:lstStyle/>
          <a:p>
            <a:pPr marL="0" lvl="0" indent="0"/>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CN"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en-US" altLang="zh-CN"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CN"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富国生命保険相互会社帯広支社　　　　　　　　４１件　　６９通</a:t>
            </a:r>
          </a:p>
          <a:p>
            <a:pPr marL="0" lvl="0" indent="0"/>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２３</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富国生命保険相互会社松山支社　　　　　　　　４２件　　４７通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２４</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北海道銀行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３３</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５２通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２５</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北海道コカ・コーラボトリング㈱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６９</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　１０６通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２６</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err="1"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ほく</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でんサービス㈱帯広支店　　　　　　　　　　１件　　１１通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２７</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北海電気工事㈱帯広支店　　　　　　　　　　　　１件　　　４通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２８</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北海道電力㈱道東支社　　　　　　　　　　　　　１件　　２０通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２９</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北海道電力㈱帯広支店　　　　　　　　　　　　　１件　　２９通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３０</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北海道電力㈱帯広支店大樹ネットワークセンター　１件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２５通</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３１</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北海道電力㈱帯広</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支店</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新得</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ネットワークセンター　１件　　　３通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buClr>
                <a:srgbClr val="F0A22E"/>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３２</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三越伊勢丹グループ札幌丸井三越</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支部　</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買取り　１件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２０</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通</a:t>
            </a:r>
            <a:endParaRPr lang="en-US" altLang="ja-JP"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F0A22E"/>
              </a:buClr>
              <a:buNone/>
            </a:pP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３３</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リコージャパン㈱</a:t>
            </a:r>
          </a:p>
          <a:p>
            <a:pPr marL="0" lvl="0" indent="0">
              <a:spcBef>
                <a:spcPts val="600"/>
              </a:spcBef>
              <a:buClr>
                <a:srgbClr val="FE8637"/>
              </a:buClr>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３４</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リコーリース㈱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２１６件　２８９通</a:t>
            </a:r>
          </a:p>
          <a:p>
            <a:pPr marL="0" lvl="0" indent="0">
              <a:spcBef>
                <a:spcPts val="600"/>
              </a:spcBef>
              <a:buClr>
                <a:srgbClr val="FE8637"/>
              </a:buClr>
              <a:buNone/>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３５</a:t>
            </a:r>
            <a:r>
              <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㈱マルエイ六</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峰社</a:t>
            </a:r>
            <a:endParaRPr lang="en-US" altLang="ja-JP"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pP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lang="en-US" altLang="zh-TW"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広尾町役場　　　　　　　　　　　　　　</a:t>
            </a:r>
            <a:r>
              <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zh-TW"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７２件</a:t>
            </a:r>
            <a:r>
              <a:rPr lang="zh-TW" altLang="en-US" sz="18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３２６通</a:t>
            </a:r>
            <a:endParaRPr lang="ja-JP" altLang="en-US" sz="18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endParaRPr lang="en-US" altLang="ja-JP" sz="2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右中かっこ 4"/>
          <p:cNvSpPr/>
          <p:nvPr/>
        </p:nvSpPr>
        <p:spPr>
          <a:xfrm>
            <a:off x="4657650" y="4789543"/>
            <a:ext cx="354322" cy="1080120"/>
          </a:xfrm>
          <a:prstGeom prst="rightBrace">
            <a:avLst>
              <a:gd name="adj1" fmla="val 8333"/>
              <a:gd name="adj2" fmla="val 50322"/>
            </a:avLst>
          </a:prstGeom>
          <a:noFill/>
          <a:ln w="12700" cap="flat" cmpd="sng" algn="ctr">
            <a:solidFill>
              <a:srgbClr val="FE8637">
                <a:shade val="70000"/>
                <a:satMod val="1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Schoolbook"/>
              <a:ea typeface="ＭＳ Ｐ明朝"/>
              <a:cs typeface="+mn-cs"/>
            </a:endParaRPr>
          </a:p>
        </p:txBody>
      </p:sp>
    </p:spTree>
    <p:extLst>
      <p:ext uri="{BB962C8B-B14F-4D97-AF65-F5344CB8AC3E}">
        <p14:creationId xmlns:p14="http://schemas.microsoft.com/office/powerpoint/2010/main" val="319092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196752"/>
            <a:ext cx="8424936" cy="5328592"/>
          </a:xfrm>
        </p:spPr>
        <p:txBody>
          <a:bodyPr>
            <a:noAutofit/>
          </a:bodyPr>
          <a:lstStyle/>
          <a:p>
            <a:pPr marL="0" lvl="0" indent="0">
              <a:buClr>
                <a:srgbClr val="F0A22E"/>
              </a:buClr>
              <a:buNone/>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合計３６企業</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１，５２８件</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２，７２９通</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の申込をいただきました。</a:t>
            </a:r>
          </a:p>
          <a:p>
            <a:pPr marL="0" lvl="0" indent="0">
              <a:spcBef>
                <a:spcPts val="600"/>
              </a:spcBef>
              <a:buClr>
                <a:srgbClr val="FE8637"/>
              </a:buClr>
              <a:buNone/>
            </a:pP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一般申込み　　　９８０通</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１００円＝　９８，０００円</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寄附申込み　１，７４９通　</a:t>
            </a:r>
            <a:r>
              <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５００円＝８７４，５００円</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協賛金として寄附（日高信用金庫）　　　　　５０，０００円</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合　計　　　　　　　　　　　　　　</a:t>
            </a: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１，０２２，５００</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円</a:t>
            </a:r>
            <a:r>
              <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endParaRPr lang="en-US" altLang="ja-JP" sz="2000" b="0" dirty="0" smtClean="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smtClean="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○広尾町民の参画　　　　　　　　　　　　４７件　２１７通</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２１７</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通　</a:t>
            </a:r>
            <a:r>
              <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１００円＝　２１，７００円</a:t>
            </a:r>
            <a:r>
              <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②</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2000" b="0" dirty="0" smtClean="0">
              <a:solidFill>
                <a:srgbClr val="C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　企業様等</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からの</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申込みのうち、</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送付先が</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ない寄附としてのお申込みは、児童</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養護</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施設の子どもたちへ贈るひろおサンタカード</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活用させて</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いただきました</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898522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611560" y="980728"/>
            <a:ext cx="8136904" cy="5112568"/>
          </a:xfrm>
        </p:spPr>
        <p:txBody>
          <a:bodyPr>
            <a:normAutofit/>
          </a:bodyPr>
          <a:lstStyle/>
          <a:p>
            <a:pPr marL="0" indent="0">
              <a:spcBef>
                <a:spcPts val="600"/>
              </a:spcBef>
              <a:buClr>
                <a:srgbClr val="FE8637"/>
              </a:buClr>
              <a:buNone/>
            </a:pPr>
            <a:r>
              <a:rPr lang="ja-JP" altLang="en-US"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③ガバメントクラウドファンディングの取組み</a:t>
            </a:r>
            <a:endParaRPr lang="en-US" altLang="ja-JP" sz="2000" b="0"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子どもの夢</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を応援するプロジェクトを全国の方々に知っていただく機会として、個人版ふるさと納税の仕組みを活用した自治体が行うクラウドファンディングにより、このプロジェクトに賛同する方々からの寄附を募る取組みを行いました。</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○取組み期間</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令和４年１０月３日～令和４年１２月３１日まで（９０日間）</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○寄附実績</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６３</a:t>
            </a: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件　１，１１８，６９５円</a:t>
            </a: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集まった寄附金は来年度広尾町からの交付金として</a:t>
            </a:r>
            <a:r>
              <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本</a:t>
            </a:r>
            <a:r>
              <a:rPr lang="ja-JP" altLang="en-US" sz="2000" b="0"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プロジェクトやひろおサンタカード事業等に充てられます。</a:t>
            </a:r>
            <a:endParaRPr lang="ja-JP" altLang="en-US" sz="2000" b="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spcBef>
                <a:spcPts val="600"/>
              </a:spcBef>
              <a:buClr>
                <a:srgbClr val="FE8637"/>
              </a:buClr>
              <a:buNone/>
            </a:pPr>
            <a:endParaRPr lang="ja-JP" altLang="en-US" sz="2000" b="0" dirty="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97089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p:spPr>
        <p:txBody>
          <a:bodyPr>
            <a:normAutofit/>
          </a:bodyPr>
          <a:lstStyle/>
          <a:p>
            <a:r>
              <a:rPr lang="ja-JP" altLang="en-US"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道内施設①　函館厚生院くるみ学園</a:t>
            </a:r>
            <a:r>
              <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zh-TW" altLang="en-US" dirty="0">
                <a:latin typeface="メイリオ" panose="020B0604030504040204" pitchFamily="50" charset="-128"/>
                <a:ea typeface="メイリオ" panose="020B0604030504040204" pitchFamily="50" charset="-128"/>
                <a:cs typeface="メイリオ" panose="020B0604030504040204" pitchFamily="50" charset="-128"/>
              </a:rPr>
              <a:t>函館市亀田中野町</a:t>
            </a:r>
            <a:r>
              <a:rPr lang="en-US" altLang="zh-TW" dirty="0">
                <a:latin typeface="メイリオ" panose="020B0604030504040204" pitchFamily="50" charset="-128"/>
                <a:ea typeface="メイリオ" panose="020B0604030504040204" pitchFamily="50" charset="-128"/>
                <a:cs typeface="メイリオ" panose="020B0604030504040204" pitchFamily="50" charset="-128"/>
              </a:rPr>
              <a:t>38-11</a:t>
            </a:r>
            <a:r>
              <a:rPr lang="ja-JP" altLang="en-US" sz="27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村瀬 施設長</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5" y="1760862"/>
            <a:ext cx="2448272" cy="4176464"/>
          </a:xfrm>
        </p:spPr>
        <p:txBody>
          <a:bodyPr>
            <a:normAutofit fontScale="92500" lnSpcReduction="10000"/>
          </a:bodyPr>
          <a:lstStyle/>
          <a:p>
            <a:pPr marL="0" lvl="0" indent="0">
              <a:spcBef>
                <a:spcPts val="600"/>
              </a:spcBef>
              <a:buClr>
                <a:srgbClr val="FE8637"/>
              </a:buClr>
              <a:buNone/>
            </a:pPr>
            <a:r>
              <a:rPr lang="ja-JP" altLang="en-US" sz="2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新型コロナウイルス感染症予防のため、施設の御意向により訪問することは出来ませんでしたが、ポータブルＤＶＤプレーヤーを贈らせていただきました。</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r>
              <a:rPr lang="ja-JP" altLang="en-US" sz="2000" b="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くるみ園の方からは、子ども達が楽しそうに映像など鑑賞する様子を画像で送っていただいています。</a:t>
            </a:r>
            <a:endParaRPr lang="en-US" altLang="ja-JP" sz="2000" b="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lvl="0" indent="0">
              <a:spcBef>
                <a:spcPts val="600"/>
              </a:spcBef>
              <a:buClr>
                <a:srgbClr val="FE8637"/>
              </a:buClr>
              <a:buNone/>
            </a:pPr>
            <a:endParaRPr lang="en-US" altLang="ja-JP" sz="20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791" y="1844824"/>
            <a:ext cx="2861173" cy="214698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p:nvPr/>
        </p:nvPicPr>
        <p:blipFill>
          <a:blip r:embed="rId3" cstate="print">
            <a:extLst>
              <a:ext uri="{28A0092B-C50C-407E-A947-70E740481C1C}">
                <a14:useLocalDpi xmlns:a14="http://schemas.microsoft.com/office/drawing/2010/main" val="0"/>
              </a:ext>
            </a:extLst>
          </a:blip>
          <a:stretch>
            <a:fillRect/>
          </a:stretch>
        </p:blipFill>
        <p:spPr>
          <a:xfrm>
            <a:off x="5972949" y="1833705"/>
            <a:ext cx="2866822" cy="2153908"/>
          </a:xfrm>
          <a:prstGeom prst="rect">
            <a:avLst/>
          </a:prstGeom>
          <a:effectLst>
            <a:softEdge rad="63500"/>
          </a:effec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381" y="4157227"/>
            <a:ext cx="2861173" cy="214257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p:cNvPicPr/>
          <p:nvPr/>
        </p:nvPicPr>
        <p:blipFill>
          <a:blip r:embed="rId5" cstate="print">
            <a:extLst>
              <a:ext uri="{28A0092B-C50C-407E-A947-70E740481C1C}">
                <a14:useLocalDpi xmlns:a14="http://schemas.microsoft.com/office/drawing/2010/main" val="0"/>
              </a:ext>
            </a:extLst>
          </a:blip>
          <a:stretch>
            <a:fillRect/>
          </a:stretch>
        </p:blipFill>
        <p:spPr>
          <a:xfrm>
            <a:off x="6006078" y="4157227"/>
            <a:ext cx="2833693" cy="2142578"/>
          </a:xfrm>
          <a:prstGeom prst="rect">
            <a:avLst/>
          </a:prstGeom>
          <a:effectLst>
            <a:softEdge rad="63500"/>
          </a:effectLst>
        </p:spPr>
      </p:pic>
    </p:spTree>
    <p:extLst>
      <p:ext uri="{BB962C8B-B14F-4D97-AF65-F5344CB8AC3E}">
        <p14:creationId xmlns:p14="http://schemas.microsoft.com/office/powerpoint/2010/main" val="94805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6018</TotalTime>
  <Words>85</Words>
  <Application>Microsoft Office PowerPoint</Application>
  <PresentationFormat>画面に合わせる (4:3)</PresentationFormat>
  <Paragraphs>142</Paragraphs>
  <Slides>15</Slides>
  <Notes>4</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アングル</vt:lpstr>
      <vt:lpstr>ひろおサンタカード 子どもの夢を応援するプロジェクト ２０２２（令和４年度）事業報告</vt:lpstr>
      <vt:lpstr>プロジェクト実施概要</vt:lpstr>
      <vt:lpstr>取組み内容</vt:lpstr>
      <vt:lpstr>取組み結果</vt:lpstr>
      <vt:lpstr>PowerPoint プレゼンテーション</vt:lpstr>
      <vt:lpstr>PowerPoint プレゼンテーション</vt:lpstr>
      <vt:lpstr>PowerPoint プレゼンテーション</vt:lpstr>
      <vt:lpstr>PowerPoint プレゼンテーション</vt:lpstr>
      <vt:lpstr>道内施設①　函館厚生院くるみ学園 函館市亀田中野町38-11　村瀬 施設長</vt:lpstr>
      <vt:lpstr>道内施設②　函館国の子寮 函館市鈴蘭丘町38-7　柏倉 施設長</vt:lpstr>
      <vt:lpstr>その他の道内施設への取組み</vt:lpstr>
      <vt:lpstr>道外施設</vt:lpstr>
      <vt:lpstr>事業収支報告</vt:lpstr>
      <vt:lpstr>今回のプロジェクトを終えて</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LGW094</dc:creator>
  <cp:lastModifiedBy>LGW094</cp:lastModifiedBy>
  <cp:revision>316</cp:revision>
  <cp:lastPrinted>2023-02-27T08:14:23Z</cp:lastPrinted>
  <dcterms:created xsi:type="dcterms:W3CDTF">2019-02-04T02:57:10Z</dcterms:created>
  <dcterms:modified xsi:type="dcterms:W3CDTF">2023-02-27T08:19:58Z</dcterms:modified>
</cp:coreProperties>
</file>