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83" r:id="rId9"/>
    <p:sldId id="266" r:id="rId10"/>
    <p:sldId id="282" r:id="rId11"/>
    <p:sldId id="281" r:id="rId12"/>
    <p:sldId id="284" r:id="rId13"/>
    <p:sldId id="274" r:id="rId14"/>
    <p:sldId id="276" r:id="rId15"/>
    <p:sldId id="277" r:id="rId1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F2C3D99-2106-4022-9EE5-B8820AD7AB01}">
          <p14:sldIdLst>
            <p14:sldId id="256"/>
            <p14:sldId id="257"/>
            <p14:sldId id="258"/>
            <p14:sldId id="259"/>
            <p14:sldId id="260"/>
            <p14:sldId id="261"/>
            <p14:sldId id="262"/>
            <p14:sldId id="283"/>
            <p14:sldId id="266"/>
            <p14:sldId id="282"/>
            <p14:sldId id="281"/>
            <p14:sldId id="284"/>
            <p14:sldId id="274"/>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6" rIns="91413" bIns="45706" rtlCol="0"/>
          <a:lstStyle>
            <a:lvl1pPr algn="r">
              <a:defRPr sz="1200"/>
            </a:lvl1pPr>
          </a:lstStyle>
          <a:p>
            <a:fld id="{22D64396-730A-490E-BF31-05F7F1CE7956}" type="datetimeFigureOut">
              <a:rPr kumimoji="1" lang="ja-JP" altLang="en-US" smtClean="0"/>
              <a:t>2024/2/20</a:t>
            </a:fld>
            <a:endParaRPr kumimoji="1" lang="ja-JP" altLang="en-US"/>
          </a:p>
        </p:txBody>
      </p:sp>
      <p:sp>
        <p:nvSpPr>
          <p:cNvPr id="4" name="フッター プレースホルダー 3"/>
          <p:cNvSpPr>
            <a:spLocks noGrp="1"/>
          </p:cNvSpPr>
          <p:nvPr>
            <p:ph type="ftr" sz="quarter" idx="2"/>
          </p:nvPr>
        </p:nvSpPr>
        <p:spPr>
          <a:xfrm>
            <a:off x="3" y="9440866"/>
            <a:ext cx="2949575" cy="496887"/>
          </a:xfrm>
          <a:prstGeom prst="rect">
            <a:avLst/>
          </a:prstGeom>
        </p:spPr>
        <p:txBody>
          <a:bodyPr vert="horz" lIns="91413" tIns="45706" rIns="91413"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6887"/>
          </a:xfrm>
          <a:prstGeom prst="rect">
            <a:avLst/>
          </a:prstGeom>
        </p:spPr>
        <p:txBody>
          <a:bodyPr vert="horz" lIns="91413" tIns="45706" rIns="91413" bIns="45706" rtlCol="0" anchor="b"/>
          <a:lstStyle>
            <a:lvl1pPr algn="r">
              <a:defRPr sz="1200"/>
            </a:lvl1pPr>
          </a:lstStyle>
          <a:p>
            <a:fld id="{B3A72E8D-0BDC-482F-BF05-056B90E11465}" type="slidenum">
              <a:rPr kumimoji="1" lang="ja-JP" altLang="en-US" smtClean="0"/>
              <a:t>‹#›</a:t>
            </a:fld>
            <a:endParaRPr kumimoji="1" lang="ja-JP" altLang="en-US"/>
          </a:p>
        </p:txBody>
      </p:sp>
    </p:spTree>
    <p:extLst>
      <p:ext uri="{BB962C8B-B14F-4D97-AF65-F5344CB8AC3E}">
        <p14:creationId xmlns:p14="http://schemas.microsoft.com/office/powerpoint/2010/main" val="102278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6" rIns="91413" bIns="45706" rtlCol="0"/>
          <a:lstStyle>
            <a:lvl1pPr algn="r">
              <a:defRPr sz="1200"/>
            </a:lvl1pPr>
          </a:lstStyle>
          <a:p>
            <a:fld id="{E32FF3E7-0CC1-4A3C-803C-37A4449CF814}" type="datetimeFigureOut">
              <a:rPr kumimoji="1" lang="ja-JP" altLang="en-US" smtClean="0"/>
              <a:t>2024/2/20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6" rIns="91413" bIns="45706"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13" tIns="45706" rIns="91413"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6"/>
            <a:ext cx="2949575" cy="496887"/>
          </a:xfrm>
          <a:prstGeom prst="rect">
            <a:avLst/>
          </a:prstGeom>
        </p:spPr>
        <p:txBody>
          <a:bodyPr vert="horz" lIns="91413" tIns="45706" rIns="91413"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6887"/>
          </a:xfrm>
          <a:prstGeom prst="rect">
            <a:avLst/>
          </a:prstGeom>
        </p:spPr>
        <p:txBody>
          <a:bodyPr vert="horz" lIns="91413" tIns="45706" rIns="91413" bIns="45706" rtlCol="0" anchor="b"/>
          <a:lstStyle>
            <a:lvl1pPr algn="r">
              <a:defRPr sz="1200"/>
            </a:lvl1pPr>
          </a:lstStyle>
          <a:p>
            <a:fld id="{8560BC73-13AC-461C-A429-2203C16D1105}" type="slidenum">
              <a:rPr kumimoji="1" lang="ja-JP" altLang="en-US" smtClean="0"/>
              <a:t>‹#›</a:t>
            </a:fld>
            <a:endParaRPr kumimoji="1" lang="ja-JP" altLang="en-US"/>
          </a:p>
        </p:txBody>
      </p:sp>
    </p:spTree>
    <p:extLst>
      <p:ext uri="{BB962C8B-B14F-4D97-AF65-F5344CB8AC3E}">
        <p14:creationId xmlns:p14="http://schemas.microsoft.com/office/powerpoint/2010/main" val="5129041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560BC73-13AC-461C-A429-2203C16D1105}"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2570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2</a:t>
            </a:fld>
            <a:endParaRPr kumimoji="1" lang="ja-JP" altLang="en-US"/>
          </a:p>
        </p:txBody>
      </p:sp>
    </p:spTree>
    <p:extLst>
      <p:ext uri="{BB962C8B-B14F-4D97-AF65-F5344CB8AC3E}">
        <p14:creationId xmlns:p14="http://schemas.microsoft.com/office/powerpoint/2010/main" val="213488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7</a:t>
            </a:fld>
            <a:endParaRPr kumimoji="1" lang="ja-JP" altLang="en-US"/>
          </a:p>
        </p:txBody>
      </p:sp>
    </p:spTree>
    <p:extLst>
      <p:ext uri="{BB962C8B-B14F-4D97-AF65-F5344CB8AC3E}">
        <p14:creationId xmlns:p14="http://schemas.microsoft.com/office/powerpoint/2010/main" val="93052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12</a:t>
            </a:fld>
            <a:endParaRPr kumimoji="1" lang="ja-JP" altLang="en-US"/>
          </a:p>
        </p:txBody>
      </p:sp>
    </p:spTree>
    <p:extLst>
      <p:ext uri="{BB962C8B-B14F-4D97-AF65-F5344CB8AC3E}">
        <p14:creationId xmlns:p14="http://schemas.microsoft.com/office/powerpoint/2010/main" val="45201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B1A5B3C-C39F-4A95-A0BC-9D7CC17264A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10067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3973547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51694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15878656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34337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3391440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24706775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C18B0F-2038-4E7F-9B2A-F1A77038803E}"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24185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D00DCE-3D06-4AD0-B124-C6DB33CEBCCB}"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322334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C9AC191-191D-4821-A014-B0E7F8DE371D}" type="datetime1">
              <a:rPr kumimoji="1" lang="ja-JP" altLang="en-US" smtClean="0"/>
              <a:t>2024/2/20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397956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6726920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DADE004-73FE-4C59-AD52-D677B26C270F}" type="datetime1">
              <a:rPr kumimoji="1" lang="ja-JP" altLang="en-US" smtClean="0"/>
              <a:t>2024/2/20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28375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2356C4-532E-448A-B2B9-0020D7FD8B72}" type="datetime1">
              <a:rPr kumimoji="1" lang="ja-JP" altLang="en-US" smtClean="0"/>
              <a:t>2024/2/20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330458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9FBF7-24A1-41F2-899C-EE570376D13C}" type="datetime1">
              <a:rPr kumimoji="1" lang="ja-JP" altLang="en-US" smtClean="0"/>
              <a:t>2024/2/20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182146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2186526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43780C-E22C-49F5-8FBC-9C787FA4EFCE}" type="datetime1">
              <a:rPr kumimoji="1" lang="ja-JP" altLang="en-US" smtClean="0"/>
              <a:t>2024/2/20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15597230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43780C-E22C-49F5-8FBC-9C787FA4EFCE}" type="datetime1">
              <a:rPr kumimoji="1" lang="ja-JP" altLang="en-US" smtClean="0"/>
              <a:t>2024/2/20</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D3933D4-1257-4EC3-BA34-CC15D14399FE}" type="slidenum">
              <a:rPr kumimoji="1" lang="ja-JP" altLang="en-US" smtClean="0"/>
              <a:t>‹#›</a:t>
            </a:fld>
            <a:endParaRPr kumimoji="1" lang="ja-JP" altLang="en-US"/>
          </a:p>
        </p:txBody>
      </p:sp>
    </p:spTree>
    <p:extLst>
      <p:ext uri="{BB962C8B-B14F-4D97-AF65-F5344CB8AC3E}">
        <p14:creationId xmlns:p14="http://schemas.microsoft.com/office/powerpoint/2010/main" val="19759048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905189"/>
            <a:ext cx="6531982" cy="1926729"/>
          </a:xfrm>
        </p:spPr>
        <p:txBody>
          <a:bodyPr>
            <a:normAutofit fontScale="90000"/>
          </a:bodyPr>
          <a:lstStyle/>
          <a:p>
            <a:pPr algn="ctr"/>
            <a:r>
              <a:rPr kumimoji="1" lang="ja-JP" altLang="en-US" sz="44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ひろおサンタカード</a:t>
            </a:r>
            <a:br>
              <a:rPr kumimoji="1" lang="en-US" altLang="ja-JP" sz="44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44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子どもの夢を応援する</a:t>
            </a:r>
            <a:br>
              <a:rPr kumimoji="1" lang="en-US" altLang="ja-JP" sz="44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44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プロジェクト</a:t>
            </a:r>
            <a:br>
              <a:rPr kumimoji="1" lang="ja-JP" altLang="en-US"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8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２０２３（令和５年度）事業報告</a:t>
            </a:r>
            <a:endParaRPr kumimoji="1" lang="ja-JP" altLang="en-US" sz="280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サブタイトル 2"/>
          <p:cNvSpPr>
            <a:spLocks noGrp="1"/>
          </p:cNvSpPr>
          <p:nvPr>
            <p:ph type="subTitle" idx="1"/>
          </p:nvPr>
        </p:nvSpPr>
        <p:spPr>
          <a:xfrm>
            <a:off x="1763688" y="5930000"/>
            <a:ext cx="4083710" cy="609481"/>
          </a:xfrm>
        </p:spPr>
        <p:txBody>
          <a:bodyPr>
            <a:normAutofit/>
          </a:bodyPr>
          <a:lstStyle/>
          <a:p>
            <a:pPr algn="ctr"/>
            <a:r>
              <a:rPr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広尾町北方圏交流振興会</a:t>
            </a:r>
            <a:endParaRPr kumimoji="1"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A1A39557-3DFF-C0D9-929B-A77F36059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112266"/>
            <a:ext cx="3240360" cy="2700681"/>
          </a:xfrm>
          <a:prstGeom prst="rect">
            <a:avLst/>
          </a:prstGeom>
        </p:spPr>
      </p:pic>
    </p:spTree>
    <p:extLst>
      <p:ext uri="{BB962C8B-B14F-4D97-AF65-F5344CB8AC3E}">
        <p14:creationId xmlns:p14="http://schemas.microsoft.com/office/powerpoint/2010/main" val="70454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354162"/>
          </a:xfrm>
        </p:spPr>
        <p:txBody>
          <a:bodyPr>
            <a:normAutofit/>
          </a:bodyPr>
          <a:lstStyle/>
          <a:p>
            <a:r>
              <a:rPr lang="ja-JP" altLang="en-US"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道内施設②　美深育成園</a:t>
            </a:r>
            <a:br>
              <a:rPr lang="en-US" altLang="ja-JP"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中川郡美深町字敷島</a:t>
            </a:r>
            <a:r>
              <a:rPr lang="ja-JP" altLang="en-US" sz="2700"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長野 施設長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a:spLocks noGrp="1"/>
          </p:cNvSpPr>
          <p:nvPr>
            <p:ph idx="1"/>
          </p:nvPr>
        </p:nvSpPr>
        <p:spPr>
          <a:xfrm>
            <a:off x="457200" y="1988840"/>
            <a:ext cx="3168352" cy="4176464"/>
          </a:xfrm>
        </p:spPr>
        <p:txBody>
          <a:bodyPr>
            <a:normAutofit lnSpcReduction="10000"/>
          </a:bodyPr>
          <a:lstStyle/>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感染症対策などにより、残念ながらこちらの施設を訪問することはできませんでした。</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プレゼントは子どもたちみんなで使用できるバスケットゴールやニンテンドースイッチを贈らせていただいています。</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美深育成園からはプレゼントが到着に子どもたちが喜んでいる様子の画像が送られてきています。</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D2057413-A4E3-1AB8-8199-397BFB8B08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8163" y="4461888"/>
            <a:ext cx="2826275" cy="2121474"/>
          </a:xfrm>
          <a:prstGeom prst="rect">
            <a:avLst/>
          </a:prstGeom>
          <a:effectLst>
            <a:softEdge rad="63500"/>
          </a:effectLst>
        </p:spPr>
      </p:pic>
      <p:pic>
        <p:nvPicPr>
          <p:cNvPr id="15" name="図 14">
            <a:extLst>
              <a:ext uri="{FF2B5EF4-FFF2-40B4-BE49-F238E27FC236}">
                <a16:creationId xmlns:a16="http://schemas.microsoft.com/office/drawing/2014/main" id="{A18720AA-924F-9B8C-ED3B-140202D53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122" y="1488149"/>
            <a:ext cx="2233873" cy="2975231"/>
          </a:xfrm>
          <a:prstGeom prst="rect">
            <a:avLst/>
          </a:prstGeom>
          <a:effectLst>
            <a:softEdge rad="63500"/>
          </a:effectLst>
        </p:spPr>
      </p:pic>
      <p:pic>
        <p:nvPicPr>
          <p:cNvPr id="17" name="図 16">
            <a:extLst>
              <a:ext uri="{FF2B5EF4-FFF2-40B4-BE49-F238E27FC236}">
                <a16:creationId xmlns:a16="http://schemas.microsoft.com/office/drawing/2014/main" id="{97BEDF7F-D443-B314-30D3-2C60FA2CD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665" y="1942913"/>
            <a:ext cx="2084963" cy="4268317"/>
          </a:xfrm>
          <a:prstGeom prst="rect">
            <a:avLst/>
          </a:prstGeom>
          <a:effectLst>
            <a:softEdge rad="63500"/>
          </a:effectLst>
        </p:spPr>
      </p:pic>
    </p:spTree>
    <p:extLst>
      <p:ext uri="{BB962C8B-B14F-4D97-AF65-F5344CB8AC3E}">
        <p14:creationId xmlns:p14="http://schemas.microsoft.com/office/powerpoint/2010/main" val="166049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67544" y="404664"/>
            <a:ext cx="8229600" cy="1008112"/>
          </a:xfrm>
        </p:spPr>
        <p:txBody>
          <a:bodyPr>
            <a:normAutofit/>
          </a:bodyPr>
          <a:lstStyle/>
          <a:p>
            <a:r>
              <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その他の道内施設への取組み</a:t>
            </a:r>
          </a:p>
        </p:txBody>
      </p:sp>
      <p:sp>
        <p:nvSpPr>
          <p:cNvPr id="3" name="コンテンツ プレースホルダー 2"/>
          <p:cNvSpPr>
            <a:spLocks noGrp="1"/>
          </p:cNvSpPr>
          <p:nvPr>
            <p:ph idx="1"/>
          </p:nvPr>
        </p:nvSpPr>
        <p:spPr>
          <a:xfrm>
            <a:off x="395536" y="1556792"/>
            <a:ext cx="8424936" cy="4176464"/>
          </a:xfrm>
        </p:spPr>
        <p:txBody>
          <a:bodyPr>
            <a:normAutofit fontScale="92500" lnSpcReduction="10000"/>
          </a:bodyPr>
          <a:lstStyle/>
          <a:p>
            <a:pPr marL="0" indent="0">
              <a:buNone/>
            </a:pPr>
            <a:r>
              <a:rPr kumimoji="1"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①サンタランドウッドランタン（キット）</a:t>
            </a:r>
            <a:endParaRPr kumimoji="1" lang="en-US" altLang="ja-JP"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道内２５施設のうち、希望された２３施設に対し、広尾産の木材から作られたランタン作成キットを３セットずつ贈りました。</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・道内２３施設　６９セット</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②ひろおサンタカード</a:t>
            </a:r>
            <a:endParaRPr lang="en-US" altLang="ja-JP"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道内２５施設に入所する子どもたち全員に対し、今年のひろおサンタカードを贈りました。</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・道内２５施設合計　</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１，１０５</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67423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67544" y="404664"/>
            <a:ext cx="8229600" cy="1008112"/>
          </a:xfrm>
        </p:spPr>
        <p:txBody>
          <a:bodyPr>
            <a:normAutofit/>
          </a:bodyPr>
          <a:lstStyle/>
          <a:p>
            <a:r>
              <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道外施設</a:t>
            </a:r>
          </a:p>
        </p:txBody>
      </p:sp>
      <p:sp>
        <p:nvSpPr>
          <p:cNvPr id="3" name="コンテンツ プレースホルダー 2"/>
          <p:cNvSpPr>
            <a:spLocks noGrp="1"/>
          </p:cNvSpPr>
          <p:nvPr>
            <p:ph idx="1"/>
          </p:nvPr>
        </p:nvSpPr>
        <p:spPr>
          <a:xfrm>
            <a:off x="467544" y="1268760"/>
            <a:ext cx="8424936" cy="4824536"/>
          </a:xfrm>
        </p:spPr>
        <p:txBody>
          <a:bodyPr>
            <a:normAutofit lnSpcReduction="10000"/>
          </a:bodyPr>
          <a:lstStyle/>
          <a:p>
            <a:pPr marL="0" indent="0">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全国児童養護施設協議会の指導をいただき、今回は四国ブロックから事務局が無作為に下記の２施設を選定しました。</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今後も全国児童養護施設協議会のご協力をいただきながら、送付先施設を選定して参ります。</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児童養護施設　</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愛媛慈恵会（愛媛県松山市）</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サンタランドツリー　　１本</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ひろおサンタカード　</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５０</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・児童養護施設　阿波国慈恵院（徳島県徳島市）</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サンタランドツリー　　１本</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ひろおサンタカード　</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３０</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テキスト ボックス 3"/>
          <p:cNvSpPr txBox="1"/>
          <p:nvPr/>
        </p:nvSpPr>
        <p:spPr>
          <a:xfrm>
            <a:off x="6516216" y="6174122"/>
            <a:ext cx="2160240"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サンタランドツリー</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922418"/>
            <a:ext cx="2153792" cy="3229922"/>
          </a:xfrm>
          <a:prstGeom prst="rect">
            <a:avLst/>
          </a:prstGeom>
          <a:effectLst>
            <a:softEdge rad="63500"/>
          </a:effectLst>
        </p:spPr>
      </p:pic>
    </p:spTree>
    <p:extLst>
      <p:ext uri="{BB962C8B-B14F-4D97-AF65-F5344CB8AC3E}">
        <p14:creationId xmlns:p14="http://schemas.microsoft.com/office/powerpoint/2010/main" val="349975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7534672" cy="838200"/>
          </a:xfrm>
        </p:spPr>
        <p:txBody>
          <a:bodyPr/>
          <a:lstStyle/>
          <a:p>
            <a:r>
              <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事業収支報告</a:t>
            </a:r>
          </a:p>
        </p:txBody>
      </p:sp>
      <p:sp>
        <p:nvSpPr>
          <p:cNvPr id="3" name="コンテンツ プレースホルダー 2"/>
          <p:cNvSpPr>
            <a:spLocks noGrp="1"/>
          </p:cNvSpPr>
          <p:nvPr>
            <p:ph idx="1"/>
          </p:nvPr>
        </p:nvSpPr>
        <p:spPr>
          <a:xfrm>
            <a:off x="467544" y="1124744"/>
            <a:ext cx="8280920" cy="5472608"/>
          </a:xfrm>
        </p:spPr>
        <p:txBody>
          <a:bodyPr>
            <a:noAutofit/>
          </a:bodyPr>
          <a:lstStyle/>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＜収入の部＞</a:t>
            </a: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企業との連携　　　　　　　　　　　　　　　９９２，４００円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広尾町民の参画　　　　　　　　　　　　　　　３３，６００円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北方圏交流振興会会計から繰入れ　　　　　　　４５，６０４円</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収入合計　１，０７１，６０４円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＜支出の部＞</a:t>
            </a: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富良野国の子寮</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（プレゼント代）　　　　　　１４７，５３８円</a:t>
            </a: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美深育成園</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（プレゼント代）　　　　　　　　１５０，０００円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その他道内施設（ウッドランタンキット）　　１５４，０００円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道外２施設（ツリー代）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２７，５６６</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施設送付サンタカード代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５９２，５００</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　　　　</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支出合計　１，０７１，６０４円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収入 １，０７１，６０４円 － 支出 １，０７１，６０４円</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０円</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p>
        </p:txBody>
      </p:sp>
    </p:spTree>
    <p:extLst>
      <p:ext uri="{BB962C8B-B14F-4D97-AF65-F5344CB8AC3E}">
        <p14:creationId xmlns:p14="http://schemas.microsoft.com/office/powerpoint/2010/main" val="298786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548680"/>
            <a:ext cx="7520940" cy="548640"/>
          </a:xfrm>
        </p:spPr>
        <p:txBody>
          <a:bodyPr>
            <a:normAutofit fontScale="90000"/>
          </a:bodyPr>
          <a:lstStyle/>
          <a:p>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今回のプロジェクトを終えて</a:t>
            </a:r>
            <a:endPar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539552" y="1268760"/>
            <a:ext cx="8208911" cy="4824536"/>
          </a:xfrm>
        </p:spPr>
        <p:txBody>
          <a:bodyPr>
            <a:normAutofit lnSpcReduction="10000"/>
          </a:bodyPr>
          <a:lstStyle/>
          <a:p>
            <a:pPr marL="0" lvl="0" indent="0">
              <a:spcBef>
                <a:spcPts val="600"/>
              </a:spcBef>
              <a:buClr>
                <a:srgbClr val="FE8637"/>
              </a:buClr>
              <a:buNone/>
            </a:pPr>
            <a:r>
              <a:rPr lang="ja-JP" altLang="en-US" sz="24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平成２６年にひろおサンタカード事業の一環として立ち上げたこの「子どもの夢を応援するプロジェクト」は、今年度１０年目の活動として今回も企業や各種団体の皆様のご協力により、道内２ヶ所の児童養護施設へプレゼント、また道内全施設にはひろおサンタカードとサンタランドウッドランタンキット、また道外２か所の児童養護施設にはひろおサンタカードをとサンタランドツリーをプレゼントさせていただきました。</a:t>
            </a: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企業や団体の皆様には、この事業の趣旨をご理解いただき、ひろおサンタカードを活用して子どもたちに喜びを届けていただきましたこと、心より感謝申し上げます。</a:t>
            </a:r>
            <a:endParaRPr lang="en-US" altLang="ja-JP"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新型コロナウイルス感染症対策の緩和から、今回は４年ぶりに児童養護施設を訪問することが出来ました。実際に子どもたちとふれあい、全身で喜びを表現する子どもたちを目の当たりにし、改めてこのプロジェクトを継続して取り組む意義や重要性を感じました。</a:t>
            </a:r>
          </a:p>
        </p:txBody>
      </p:sp>
    </p:spTree>
    <p:extLst>
      <p:ext uri="{BB962C8B-B14F-4D97-AF65-F5344CB8AC3E}">
        <p14:creationId xmlns:p14="http://schemas.microsoft.com/office/powerpoint/2010/main" val="359190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620688"/>
            <a:ext cx="8136904" cy="5544616"/>
          </a:xfrm>
        </p:spPr>
        <p:txBody>
          <a:bodyPr>
            <a:normAutofit/>
          </a:bodyPr>
          <a:lstStyle/>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広尾町</a:t>
            </a:r>
            <a:r>
              <a:rPr lang="ja-JP" altLang="en-US" sz="220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が</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サンタランドのまちとして、昭和５９年から「愛と平和・感謝と奉仕」を基本理念にサンタクロースの世界が持つ夢やロマンのある広尾らしい魅力あるまちづくりに取り組んでおり、その中核となる「ひろおサンタカード」は今年度まで約２２２万通ものカードを全世界へ送り届けてきました。</a:t>
            </a:r>
            <a:endParaRPr lang="en-US" altLang="ja-JP"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来年度令和６年１１月にはノルウェー・オスロ市から広尾町がサンタランドとして認定されて４０周年となります。今後更なる「ひろおサンタカード事業」及び「子どもの夢を応援するプロジェクト」をより魅力ある取組みとして広め、全ての子どもたちに喜びや希望をもたらすべく、今後とも企業や団体の皆様からのご協力をいただきながら事業実施して参りますので、引き続きのご指導をよろしくお願いいたします。</a:t>
            </a:r>
          </a:p>
          <a:p>
            <a:pPr marL="0" lvl="0" indent="0">
              <a:spcBef>
                <a:spcPts val="600"/>
              </a:spcBef>
              <a:buClr>
                <a:srgbClr val="FE8637"/>
              </a:buClr>
              <a:buNone/>
            </a:pPr>
            <a:endParaRPr lang="en-US" altLang="ja-JP"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令和</a:t>
            </a:r>
            <a:r>
              <a:rPr lang="ja-JP" altLang="en-US" sz="220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６</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年２月吉日</a:t>
            </a:r>
            <a:endParaRPr lang="en-US" altLang="ja-JP"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8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広尾町長　村　瀨　　優</a:t>
            </a:r>
          </a:p>
        </p:txBody>
      </p:sp>
    </p:spTree>
    <p:extLst>
      <p:ext uri="{BB962C8B-B14F-4D97-AF65-F5344CB8AC3E}">
        <p14:creationId xmlns:p14="http://schemas.microsoft.com/office/powerpoint/2010/main" val="81958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868958"/>
          </a:xfrm>
        </p:spPr>
        <p:txBody>
          <a:bodyPr>
            <a:normAutofit/>
          </a:bodyPr>
          <a:lstStyle/>
          <a:p>
            <a:r>
              <a:rPr lang="ja-JP" altLang="en-US" sz="3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プロジェクト実施概要</a:t>
            </a:r>
            <a:endParaRPr kumimoji="1" lang="ja-JP" altLang="en-US" sz="3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412776"/>
            <a:ext cx="8136904" cy="4896544"/>
          </a:xfrm>
        </p:spPr>
        <p:txBody>
          <a:bodyPr>
            <a:normAutofit/>
          </a:bodyPr>
          <a:lstStyle/>
          <a:p>
            <a:pPr marL="0" indent="0">
              <a:buNone/>
            </a:pPr>
            <a:r>
              <a:rPr lang="ja-JP" altLang="en-US" sz="24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＜プロジェクト内容＞</a:t>
            </a:r>
          </a:p>
          <a:p>
            <a:pPr marL="0" indent="0" algn="ctr">
              <a:buNone/>
            </a:pPr>
            <a:r>
              <a:rPr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「親と暮らせない子どもたちのクリスマスを応援！」</a:t>
            </a:r>
          </a:p>
          <a:p>
            <a:pPr marL="0" indent="0">
              <a:buNone/>
            </a:pPr>
            <a:endPar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400" b="0" dirty="0">
                <a:latin typeface="HG丸ｺﾞｼｯｸM-PRO" panose="020F0600000000000000" pitchFamily="50" charset="-128"/>
                <a:ea typeface="HG丸ｺﾞｼｯｸM-PRO" panose="020F0600000000000000" pitchFamily="50" charset="-128"/>
                <a:cs typeface="メイリオ" panose="020B0604030504040204" pitchFamily="50" charset="-128"/>
              </a:rPr>
              <a:t>　ひろおサンタカードを通じて、地元地域や企業等の参画により取組みを実施しました。</a:t>
            </a:r>
            <a:endParaRPr lang="en-US" altLang="ja-JP" sz="24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en-US" sz="24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2400" b="0" dirty="0">
                <a:latin typeface="HG丸ｺﾞｼｯｸM-PRO" panose="020F0600000000000000" pitchFamily="50" charset="-128"/>
                <a:ea typeface="HG丸ｺﾞｼｯｸM-PRO" panose="020F0600000000000000" pitchFamily="50" charset="-128"/>
                <a:cs typeface="メイリオ" panose="020B0604030504040204" pitchFamily="50" charset="-128"/>
              </a:rPr>
              <a:t>　北海道内・外の児童養護施設に入所している子どもたちにクリスマスを楽しんでもらうため、ひろおサンタカードの申込み金等の一部を活用し、子どもたちの喜ぶプレゼントを施設へ贈る取組みを行いました。</a:t>
            </a:r>
          </a:p>
        </p:txBody>
      </p:sp>
    </p:spTree>
    <p:extLst>
      <p:ext uri="{BB962C8B-B14F-4D97-AF65-F5344CB8AC3E}">
        <p14:creationId xmlns:p14="http://schemas.microsoft.com/office/powerpoint/2010/main" val="210300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取組み内容</a:t>
            </a:r>
            <a:endPar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539552" y="1412776"/>
            <a:ext cx="8136904" cy="4752528"/>
          </a:xfrm>
        </p:spPr>
        <p:txBody>
          <a:bodyPr>
            <a:noAutofit/>
          </a:bodyPr>
          <a:lstStyle/>
          <a:p>
            <a:pPr marL="0" lvl="0" indent="0">
              <a:spcBef>
                <a:spcPts val="600"/>
              </a:spcBef>
              <a:buClr>
                <a:srgbClr val="FE8637"/>
              </a:buClr>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①ひろおサンタカード申込者全員が参加</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広尾サンタランドの基本理念「愛と平和、感謝と奉仕」を実践するためにひろおサンタカードの申込金の一部をこのプロジェクトに活用するものです。</a:t>
            </a:r>
          </a:p>
          <a:p>
            <a:pPr marL="0" lvl="0" indent="0">
              <a:spcBef>
                <a:spcPts val="600"/>
              </a:spcBef>
              <a:buClr>
                <a:srgbClr val="FE8637"/>
              </a:buClr>
              <a:buNone/>
            </a:pP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②広尾町民や企業等の参画によりプレゼントを届ける</a:t>
            </a: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広尾町民による申込みや、企業からはＣＳＲ活動の一環として参画していただき、それぞれ申込みの取りまとめを行っていただきました。</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集まった申込料金１通５００円のうち、１００円をプレゼント代とし、クリスマスプレゼントやサンタランドウッドランタン、また入所者全員へサンタカードを届けました。</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送付先がない寄附としての申込金は、施設の子どもたちに送るサンタカードの代金に充てられました。</a:t>
            </a:r>
          </a:p>
          <a:p>
            <a:pPr marL="0" lvl="0" indent="0">
              <a:spcBef>
                <a:spcPts val="600"/>
              </a:spcBef>
              <a:buClr>
                <a:srgbClr val="FE8637"/>
              </a:buClr>
              <a:buNone/>
            </a:pPr>
            <a:endParaRPr lang="en-US" altLang="ja-JP" sz="2000" b="1"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95554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476672"/>
            <a:ext cx="7520940" cy="548640"/>
          </a:xfrm>
        </p:spPr>
        <p:txBody>
          <a:bodyPr>
            <a:normAutofit fontScale="90000"/>
          </a:bodyPr>
          <a:lstStyle/>
          <a:p>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取組み結果</a:t>
            </a:r>
            <a:endParaRPr kumimoji="1"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11560" y="1040378"/>
            <a:ext cx="8136904" cy="5589240"/>
          </a:xfrm>
        </p:spPr>
        <p:txBody>
          <a:bodyPr>
            <a:normAutofit fontScale="92500" lnSpcReduction="10000"/>
          </a:bodyPr>
          <a:lstStyle/>
          <a:p>
            <a:pPr marL="0" indent="0">
              <a:spcBef>
                <a:spcPts val="600"/>
              </a:spcBef>
              <a:buClr>
                <a:srgbClr val="FE8637"/>
              </a:buClr>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①ひろおサンタカード申込者全員が参加</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令和５年度ひろおサンタカード申込み実績</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５，５９３件　１９，４７６通</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（前年比：</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３８４</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件、１，３０２通の増加）</a:t>
            </a:r>
          </a:p>
          <a:p>
            <a:pPr marL="0" lvl="0" indent="0">
              <a:spcBef>
                <a:spcPts val="600"/>
              </a:spcBef>
              <a:buClr>
                <a:srgbClr val="FE8637"/>
              </a:buClr>
              <a:buNone/>
            </a:pPr>
            <a:endParaRPr lang="en-US" altLang="ja-JP" sz="2000" b="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②広尾町民や企業等の参画によりプレゼントを届ける</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企業等にＣＳＲ活動の一環として参画いただき、サンタカードの申込受付、申込金の取りまとめを行っていたただきました。また、インターネットによる申込みにも対応できるよう職員の皆様に周知していただきました。</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申込件数は、延べ件数</a:t>
            </a: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ＡＬＳＯＫ北海道㈱　　　　　　　　　　　　　１３件　　５０通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ＡＮＡあきんど㈱　　　　　　　　　　　　　　　９件　　１３通</a:t>
            </a:r>
            <a:endParaRPr lang="ja-JP" altLang="en-US"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㈱ＨＣＣ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３７通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音更郵便局　　　　　　　　　　　　　　　　　　９件　　１２通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帯広信用金庫　　　　　　　　　　　　　　　　　６件　　２２通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414290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548680"/>
            <a:ext cx="8280920" cy="6048672"/>
          </a:xfrm>
        </p:spPr>
        <p:txBody>
          <a:bodyPr>
            <a:noAutofit/>
          </a:bodyPr>
          <a:lstStyle/>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lang="en-US" altLang="zh-TW"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帯広郵便局　　　　　　　　　　　　　　　　　　１件　　１６通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７</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ＫＤＤＩ㈱北海道総支社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１２</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１１５通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８</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生活協同組合コープさっぽろ　　　　　　　　　　３件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札幌市役所・札幌商工会議所　　　　　　　　１１８件　１８８通</a:t>
            </a: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十勝事務機販売　　　　　　　　　　　　　　　１７件　　２５通　</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１１</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十勝総合振興局　　　　　　　　　　　　　　　２５件　　６５通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１２</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中道リース　　　　　　　　　　　　　　　　　５７件　１２５通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１３</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西帯広郵便局　　　　　　　　　　　　　　　　　６件　　１０通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１４</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日本航空北海道地区　　　　　　　　　　　　　１７件　　３８通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１５</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日本郵便㈱北海道支社　　　　　　　　　　　　２５件　　４４通</a:t>
            </a: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１６</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日本郵便十勝地区連絡会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４２１</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５７７通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１７</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日高信用金庫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５８</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９９通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１８</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ＮＰＯ法人Ｆｉｔ北海道会議　</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買取り　　　　　１件　５００通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１９</a:t>
            </a:r>
            <a:r>
              <a:rPr lang="en-US" altLang="ja-JP"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富国生命保険相互会社帯広支社　　　　　　　　１３件　　５３通</a:t>
            </a:r>
          </a:p>
          <a:p>
            <a:pPr marL="0" indent="0">
              <a:spcBef>
                <a:spcPts val="600"/>
              </a:spcBef>
              <a:buClr>
                <a:srgbClr val="FE8637"/>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２０</a:t>
            </a:r>
            <a:r>
              <a:rPr lang="en-US" altLang="ja-JP"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藤原工業㈱　　　　　　　　　　　　　　　　　　１件　　　２通</a:t>
            </a:r>
          </a:p>
          <a:p>
            <a:pPr marL="0" indent="0">
              <a:spcBef>
                <a:spcPts val="600"/>
              </a:spcBef>
              <a:buClr>
                <a:srgbClr val="FE8637"/>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２１</a:t>
            </a:r>
            <a:r>
              <a:rPr lang="en-US" altLang="ja-JP"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北海道銀行　　　　　　　　　　　　　　　　　３４件　　５７通</a:t>
            </a:r>
          </a:p>
          <a:p>
            <a:pPr marL="0" indent="0">
              <a:spcBef>
                <a:spcPts val="600"/>
              </a:spcBef>
              <a:buClr>
                <a:srgbClr val="FE8637"/>
              </a:buClr>
              <a:buNone/>
            </a:pP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２２</a:t>
            </a:r>
            <a:r>
              <a:rPr lang="en-US" altLang="ja-JP"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北海道コカ・コーラボトリング㈱　　　　　　　６１件　　９２通</a:t>
            </a:r>
          </a:p>
        </p:txBody>
      </p:sp>
    </p:spTree>
    <p:extLst>
      <p:ext uri="{BB962C8B-B14F-4D97-AF65-F5344CB8AC3E}">
        <p14:creationId xmlns:p14="http://schemas.microsoft.com/office/powerpoint/2010/main" val="328344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20688"/>
            <a:ext cx="8352928" cy="5904656"/>
          </a:xfrm>
        </p:spPr>
        <p:txBody>
          <a:bodyPr>
            <a:noAutofit/>
          </a:bodyPr>
          <a:lstStyle/>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２３</a:t>
            </a:r>
            <a:r>
              <a:rPr lang="en-US" altLang="zh-TW"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北海道電力㈱道東統括支社　　　　　　　　　　１４件　　１７通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２４</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北海道電力ネットワーク㈱道東統括支店　　　　１８件　　６１通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２５</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spc="-3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北海道電力ネットワーク㈱大樹ネットワークセンター</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４件　　　６通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２６</a:t>
            </a:r>
            <a:r>
              <a:rPr lang="en-US" altLang="ja-JP"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ほくでんユニオン大樹支部　　　　　　　　　　　６件　　２０通　　　</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２７</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spc="-3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北海道電力ネットワーク㈱新得ネットワークセンター</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６通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２８</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北海道電力ネットワーク㈱釧路支店　　　　　　　１件　　　２通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２９</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spc="-3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北海道電力ネットワーク㈱中標津ネットワークセンタ</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ー　　１件　　　２通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３０</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spc="-3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北海道電力ネットワーク㈱根室ネットワークセンター</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１件　　　１通</a:t>
            </a: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３１</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北電興業㈱帯広営業所　　　　　　　　　　　　　１件　　　４通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３２</a:t>
            </a:r>
            <a:r>
              <a:rPr lang="en-US" altLang="ja-JP"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ほくでんサービス㈱帯広支店　　　　　　　　　　２件　　　２通</a:t>
            </a:r>
            <a:endParaRPr lang="en-US" altLang="ja-JP"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３３</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三越伊勢丹グループ札幌丸井三越支部　</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買取り　１件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１９</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３４</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リコージャパン㈱</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３５</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リコーリース㈱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１７６</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２６３通</a:t>
            </a: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３６</a:t>
            </a:r>
            <a:r>
              <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㈱マルエイ六峰社</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a:t>
            </a:r>
            <a:r>
              <a:rPr lang="en-US" altLang="zh-TW"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広尾町役場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９５</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４１７</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右中かっこ 4"/>
          <p:cNvSpPr/>
          <p:nvPr/>
        </p:nvSpPr>
        <p:spPr>
          <a:xfrm>
            <a:off x="3419872" y="5085184"/>
            <a:ext cx="354322" cy="1080120"/>
          </a:xfrm>
          <a:prstGeom prst="rightBrace">
            <a:avLst>
              <a:gd name="adj1" fmla="val 8333"/>
              <a:gd name="adj2" fmla="val 50322"/>
            </a:avLst>
          </a:prstGeom>
          <a:noFill/>
          <a:ln w="12700" cap="flat" cmpd="sng" algn="ctr">
            <a:solidFill>
              <a:srgbClr val="FE8637">
                <a:shade val="70000"/>
                <a:satMod val="1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Schoolbook"/>
              <a:ea typeface="ＭＳ Ｐ明朝"/>
              <a:cs typeface="+mn-cs"/>
            </a:endParaRPr>
          </a:p>
        </p:txBody>
      </p:sp>
    </p:spTree>
    <p:extLst>
      <p:ext uri="{BB962C8B-B14F-4D97-AF65-F5344CB8AC3E}">
        <p14:creationId xmlns:p14="http://schemas.microsoft.com/office/powerpoint/2010/main" val="319092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196752"/>
            <a:ext cx="8424936" cy="5328592"/>
          </a:xfrm>
        </p:spPr>
        <p:txBody>
          <a:bodyPr>
            <a:noAutofit/>
          </a:bodyPr>
          <a:lstStyle/>
          <a:p>
            <a:pPr marL="0" lvl="0" indent="0">
              <a:buClr>
                <a:srgbClr val="F0A22E"/>
              </a:buClr>
              <a:buNone/>
            </a:pPr>
            <a:r>
              <a:rPr lang="ja-JP" altLang="en-US" sz="2000" b="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合計３７企業</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等　１，２３７件　２，９６４通の申込をいただきました。</a:t>
            </a:r>
          </a:p>
          <a:p>
            <a:pPr marL="0" lvl="0" indent="0">
              <a:spcBef>
                <a:spcPts val="600"/>
              </a:spcBef>
              <a:buClr>
                <a:srgbClr val="FE8637"/>
              </a:buClr>
              <a:buNone/>
            </a:pP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一般申込み　１，２２４通　</a:t>
            </a:r>
            <a:r>
              <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１００円＝１２２，４００円</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寄附申込み　</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１，７４０</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　</a:t>
            </a:r>
            <a:r>
              <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５００円＝８７０，０００円</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合　計　　　　　　　　　　　　　　　　９９２，４００円</a:t>
            </a:r>
            <a:r>
              <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endParaRPr lang="en-US" altLang="ja-JP" sz="2000" b="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○広尾町民の参画　　　　　　　　　　　　</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９０</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３３６通</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３３６</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　</a:t>
            </a:r>
            <a:r>
              <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１００円＝　３３，６００円</a:t>
            </a:r>
            <a:r>
              <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企業様等からの申込みのうち、送付先がない寄附としてのお申込みは、児童養護施設の子どもたちへ贈るひろおサンタカードに活用させていただきました</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p:txBody>
      </p:sp>
    </p:spTree>
    <p:extLst>
      <p:ext uri="{BB962C8B-B14F-4D97-AF65-F5344CB8AC3E}">
        <p14:creationId xmlns:p14="http://schemas.microsoft.com/office/powerpoint/2010/main" val="389852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611560" y="980728"/>
            <a:ext cx="8136904" cy="5112568"/>
          </a:xfrm>
        </p:spPr>
        <p:txBody>
          <a:bodyPr>
            <a:normAutofit/>
          </a:bodyPr>
          <a:lstStyle/>
          <a:p>
            <a:pPr marL="0" indent="0">
              <a:spcBef>
                <a:spcPts val="600"/>
              </a:spcBef>
              <a:buClr>
                <a:srgbClr val="FE8637"/>
              </a:buClr>
              <a:buNone/>
            </a:pPr>
            <a:r>
              <a:rPr lang="ja-JP" altLang="en-US"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③ガバメントクラウドファンディングの取組み</a:t>
            </a:r>
            <a:endParaRPr lang="en-US" altLang="ja-JP" sz="2000" b="0" dirty="0">
              <a:solidFill>
                <a:schemeClr val="accent1">
                  <a:lumMod val="7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子どもの夢を応援するプロジェクトを全国の方々に知っていただく機会として、個人版ふるさと納税の仕組みを活用した自治体が行うクラウドファンディングにより、このプロジェクトに賛同する方々からの寄附を募る取組みを行いました。</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○取組み期間</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令和５年１０月３日～令和５年１２月３１日まで（９０日間）</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○寄附実績</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２３</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１，４６０，０００円</a:t>
            </a:r>
            <a:endParaRPr lang="en-US" altLang="ja-JP"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集まった寄附金は来年度広尾町からの交付金として本プロジェクトやひろおサンタカード事業等に充てられます。</a:t>
            </a:r>
          </a:p>
          <a:p>
            <a:pPr marL="0" indent="0">
              <a:spcBef>
                <a:spcPts val="600"/>
              </a:spcBef>
              <a:buClr>
                <a:srgbClr val="FE8637"/>
              </a:buClr>
              <a:buNone/>
            </a:pPr>
            <a:endPar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97089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p:spPr>
        <p:txBody>
          <a:bodyPr>
            <a:normAutofit/>
          </a:bodyPr>
          <a:lstStyle/>
          <a:p>
            <a:r>
              <a:rPr lang="ja-JP" altLang="en-US"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道内施設①　富良野国の子寮</a:t>
            </a:r>
            <a:b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富良野市字鳥沼</a:t>
            </a:r>
            <a:r>
              <a:rPr lang="en-US" altLang="ja-JP"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509-1</a:t>
            </a:r>
            <a:r>
              <a:rPr lang="ja-JP" altLang="en-US" sz="2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三上 施設長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19183" y="1819050"/>
            <a:ext cx="3556581" cy="4314159"/>
          </a:xfrm>
        </p:spPr>
        <p:txBody>
          <a:bodyPr>
            <a:normAutofit fontScale="92500" lnSpcReduction="10000"/>
          </a:bodyPr>
          <a:lstStyle/>
          <a:p>
            <a:pPr marL="0" lvl="0" indent="0">
              <a:spcBef>
                <a:spcPts val="600"/>
              </a:spcBef>
              <a:buClr>
                <a:srgbClr val="FE8637"/>
              </a:buClr>
              <a:buNone/>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施設のコロナ対策も緩和され、４年ぶりに施設訪問が叶いました。</a:t>
            </a:r>
            <a:endParaRPr lang="en-US" altLang="ja-JP"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4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富良野国の子寮の小学生約１０名が出迎えていただき、村瀨町長からプレゼントの授与、また公認キャラさーたちゃんとのふれあいの時間を楽しみました。</a:t>
            </a:r>
            <a:endParaRPr lang="en-US" altLang="ja-JP" sz="24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お別れの最後までさーたちゃんの手を握ってくれた子どもたちにキュンとさせられました。</a:t>
            </a:r>
            <a:endParaRPr lang="en-US" altLang="ja-JP" sz="24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A31CFD9E-E71F-9CC7-5FAC-40B5EA171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976130"/>
            <a:ext cx="3267043" cy="2450283"/>
          </a:xfrm>
          <a:prstGeom prst="rect">
            <a:avLst/>
          </a:prstGeom>
          <a:effectLst>
            <a:softEdge rad="76200"/>
          </a:effectLst>
        </p:spPr>
      </p:pic>
      <p:pic>
        <p:nvPicPr>
          <p:cNvPr id="5" name="図 4">
            <a:extLst>
              <a:ext uri="{FF2B5EF4-FFF2-40B4-BE49-F238E27FC236}">
                <a16:creationId xmlns:a16="http://schemas.microsoft.com/office/drawing/2014/main" id="{1209403B-E6FA-B6BE-A5EA-92DCBBD5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5" y="1556890"/>
            <a:ext cx="3267042" cy="2450281"/>
          </a:xfrm>
          <a:prstGeom prst="rect">
            <a:avLst/>
          </a:prstGeom>
          <a:effectLst>
            <a:softEdge rad="63500"/>
          </a:effectLst>
        </p:spPr>
      </p:pic>
    </p:spTree>
    <p:extLst>
      <p:ext uri="{BB962C8B-B14F-4D97-AF65-F5344CB8AC3E}">
        <p14:creationId xmlns:p14="http://schemas.microsoft.com/office/powerpoint/2010/main" val="9480572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6504</TotalTime>
  <Words>1602</Words>
  <Application>Microsoft Office PowerPoint</Application>
  <PresentationFormat>画面に合わせる (4:3)</PresentationFormat>
  <Paragraphs>142</Paragraphs>
  <Slides>15</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Century Schoolbook</vt:lpstr>
      <vt:lpstr>HG丸ｺﾞｼｯｸM-PRO</vt:lpstr>
      <vt:lpstr>HG正楷書体-PRO</vt:lpstr>
      <vt:lpstr>メイリオ</vt:lpstr>
      <vt:lpstr>Arial</vt:lpstr>
      <vt:lpstr>Calibri</vt:lpstr>
      <vt:lpstr>Trebuchet MS</vt:lpstr>
      <vt:lpstr>Wingdings 3</vt:lpstr>
      <vt:lpstr>ファセット</vt:lpstr>
      <vt:lpstr>ひろおサンタカード 子どもの夢を応援する プロジェクト ２０２３（令和５年度）事業報告</vt:lpstr>
      <vt:lpstr>プロジェクト実施概要</vt:lpstr>
      <vt:lpstr>取組み内容</vt:lpstr>
      <vt:lpstr>取組み結果</vt:lpstr>
      <vt:lpstr>PowerPoint プレゼンテーション</vt:lpstr>
      <vt:lpstr>PowerPoint プレゼンテーション</vt:lpstr>
      <vt:lpstr>PowerPoint プレゼンテーション</vt:lpstr>
      <vt:lpstr>PowerPoint プレゼンテーション</vt:lpstr>
      <vt:lpstr>道内施設①　富良野国の子寮 富良野市字鳥沼509-1　三上 施設長</vt:lpstr>
      <vt:lpstr>道内施設②　美深育成園 中川郡美深町字敷島　長野 施設長</vt:lpstr>
      <vt:lpstr>その他の道内施設への取組み</vt:lpstr>
      <vt:lpstr>道外施設</vt:lpstr>
      <vt:lpstr>事業収支報告</vt:lpstr>
      <vt:lpstr>今回のプロジェクトを終えて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LGW094</dc:creator>
  <cp:lastModifiedBy>LGW05020</cp:lastModifiedBy>
  <cp:revision>330</cp:revision>
  <cp:lastPrinted>2024-02-19T04:13:34Z</cp:lastPrinted>
  <dcterms:created xsi:type="dcterms:W3CDTF">2019-02-04T02:57:10Z</dcterms:created>
  <dcterms:modified xsi:type="dcterms:W3CDTF">2024-02-20T02:38:54Z</dcterms:modified>
</cp:coreProperties>
</file>